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2EA8FDE-2BC7-45E7-B436-3264F37802D8}">
  <a:tblStyle styleId="{22EA8FDE-2BC7-45E7-B436-3264F37802D8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fill>
          <a:solidFill>
            <a:srgbClr val="CACACA"/>
          </a:solidFill>
        </a:fill>
      </a:tcStyle>
    </a:band1H>
    <a:band2H>
      <a:tcTxStyle/>
    </a:band2H>
    <a:band1V>
      <a:tcTxStyle/>
      <a:tcStyle>
        <a:fill>
          <a:solidFill>
            <a:srgbClr val="CACACA"/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E6E6E6"/>
          </a:solidFill>
        </a:fill>
      </a:tcStyle>
    </a:lastRow>
    <a:seCell>
      <a:tcTxStyle/>
    </a:seCell>
    <a:swCell>
      <a:tcTxStyle/>
    </a:swCell>
    <a:firstRow>
      <a:tcTxStyle b="on" i="off"/>
      <a:tcStyle>
        <a:fill>
          <a:solidFill>
            <a:srgbClr val="E6E6E6"/>
          </a:solidFill>
        </a:fill>
      </a:tcStyle>
    </a:firstRow>
    <a:neCell>
      <a:tcTxStyle/>
    </a:neCell>
    <a:nwCell>
      <a:tcTxStyle/>
    </a:nwCell>
  </a:tblStyle>
  <a:tblStyle styleId="{70BDECC7-2B48-4048-8932-5432C87AF9BC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3D0460F8-2E00-4F24-B8CB-CD7F14414154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46" Type="http://schemas.openxmlformats.org/officeDocument/2006/relationships/slide" Target="slides/slide40.xml"/><Relationship Id="rId23" Type="http://schemas.openxmlformats.org/officeDocument/2006/relationships/slide" Target="slides/slide17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slide" Target="slides/slide42.xml"/><Relationship Id="rId25" Type="http://schemas.openxmlformats.org/officeDocument/2006/relationships/slide" Target="slides/slide19.xml"/><Relationship Id="rId47" Type="http://schemas.openxmlformats.org/officeDocument/2006/relationships/slide" Target="slides/slide41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20f22d4e7_8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20f22d4e7_8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Good morning.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This is Soohyun Yi from Team 3 who will be presenting today.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Let's start the final presentation of team 3.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Our team performed an assessment on the CCTV monitoring system of team 4.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안녕하세요.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오늘 발표를 진행할 3팀의 이수현 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3팀의 final presentation을 시작하겠습니다.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저희팀에서는 4팀의 CCTV 모니터링 시스템에 대한 Assessment를 수행하였습니다.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e1fe4d35fa_1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e1fe4d35fa_1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This is a DFD that shows the monitoring system with a little more decomposition.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From this, we determined that the red square would have a security target for the system.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모니터링 시스템을 좀 더 decomposition하여 나타낸 DFD 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이를 통하여 우리는 붉은 색 사각형에 시스템의 보안 목표가 있을 것으로 판단했습니다.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e1fe4d35fa_1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e1fe4d35fa_1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As a result of analyzing the actual vulnerabilities, they were distributed in various points according to their severity.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On the next page, we will explain the results of our analysis with a focus on High severity.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실제 취약점을 분석해 본 결과, 그것들은 심각도에 따라 여러 지점에 분포되어 있었습니다.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High 심각도에 대한 내용을 중심으로 분석한 결과에 대해 다음 페이지에서 설명하겠습니다.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e1fe4d35fa_1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e1fe4d35fa_1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The current page shows the vulnerabilities for CCTV.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There is no mention of video file playback in the document provided by the team 4, but we confirmed that playback is possible through actual CCTV command input.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When a normal video file is finished playing or an abnormal video file is played, the connection is terminated.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As a result, the service is stopped, violating availability.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현재 페이지는 CCTV에 대한 취약점을 보여줍니다.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4팀에서 제공받은 document에는 비디오 파일 재생의 언급이 없지만, 실제 CCTV의 커맨드 입력을 통해 재생이 가능함을 확인했습니다.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정상적인 비디오 파일이 재생 완료되거나, 비정상적인 비디오 파일을 재생 시 connection이 종료됩니다.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 결과 서비스가 중지되어 availability를 위배하게 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e1fe4d35fa_1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e1fe4d35fa_1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Another vulnerability of CCTV.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For one thing, you can check whether you have entered or not through the log, but there is no video record, so you cannot check the actual face.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Another is that since CCTV has a video playback function, the video file existing in the system must be encrypted to prevent exposure of personal information, but that function is also missing.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또다른 CCTV의 취약점 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한 가지는 로그를 통해 출입 여부를 알 수는 있으나, 비디오 기록이 없어 실제 얼굴에 대한 확인이 불가합니다.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또 다른 하나는 CCTV에서 비디오 재생 기능이 있기 때문에, 시스템에 존재하는 비디오파일은 암호화가 되어 있어야 개인정보의 노출이 방지되나 해당 기능 또한 누락되어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e1fe4d35fa_1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e1fe4d35fa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The following is an analysis of the monitoring system.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Since the monitoring system does not have a user authentication procedure, there is a problem that even an unauthorized person can view the CCTV screen.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Also, there is a problem that it is impossible to distinguish whether the output video stream is a live video or not.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다음은 monitoring system에 대한 분석입니다.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monitoring system은 user authentication 절차가 없기 때문에, 인가되지 않은 사람도 CCTV의 화면을 열람할 수 있는 문제가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그리고, 출력되는 비디오 스트림이 라이브 영상인지 아닌지 구별할 수 없는 문제도 존재합니다.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e1fe4d35fa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e1fe4d35fa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A vulnerability was also found in Camera.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It can be assumed that various types of fake faces are exposed to the camera, such as the picture shown on the screen.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In this case, there is a problem that the camera recognizes it as a real person in the absence of the Security Agent.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Camera에서도 취약점이 발견되었습니다.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화면에 보이는 사진과 같이 다양한 형태의 fake face를 카메라에 노출할 경우를 가정할 수 있는데,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이 경우, Security Agent의 부재 시 카메라가 이를 실제 사람으로 인식하는 문제점이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e1fe4d35fa_1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e1fe4d35fa_1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In the case of user register, there is no guide for password setting when creating an admin account in the current system.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Therefore, it is possible to set a weak password depending on the account creator, and in this case, there may be a vulnerability that the admin account can be hijacked.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User register의 경우, 현 시스템에서는 admin 계정 생성시 패스워드 설정에 대한 가이드가 없습니다.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따라서 계정 생성자에 따라 취약한 패스워드 설정이 가능하고, 이러한 경우 admin 계정이 탈취될 수 있는 취약점이 존재할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e1fe4d35fa_1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e1fe4d35fa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We were able to identify vulnerabilities in open source as well.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The results of our review on OpenSSL, OpenCV and Jetson Linux are on the slides.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Open source에 대한 취약점도 파악할 수 있었습니다.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OpenSSL과 OpenCV, Jetson Linux에서의 검토 결과가 슬라이드에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e20f22d4e7_8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e20f22d4e7_8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This is the result of performing a vulnerability scan using the Nessus tool.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Some meaningless contents were derived due to project constraints, but these parts can be used for attack vector analysis.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Nessus 툴을 사용하여 취약점 스캔을 수행한 결과입니다.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프로젝트의 constraints 때문에 일부 의미가 없는 내용들이 도출되었으나, 이러한 부분들은 attack vector 분석에 사용될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e20f22d4e7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e20f22d4e7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The results of static analysis through the tools are as follows.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Three tools were used: RATs, SonarCloud, and Code x-ray, and defects with high severity were detected through SonarCloud and Code x-ray.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툴들을 통해 Static analysis를 수행한 결과는 다음과 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RATs, SonarCloud, Code x-ray 세 가지의 툴을 사용하였고, SonarCloud와 Code x-ray를 통해 심각도가 높은 defect가 검출되었습니다.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e25a6e2aa8_1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Introducing our team members.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Team 3 consists of a total of 7 members, 6 in Korea and 1 in India.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Our mentor is Cliff, and he helped us a lot in the progress of the project.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우리팀 멤버를 소개합니다.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총 7명의 멤버로 구성되어 있으며, 6명은 한국에, 1명은 인디아에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멘토는 cliff이며 프로젝트 진행에 많은 도움을 주셨습니다.</a:t>
            </a:r>
            <a:endParaRPr/>
          </a:p>
        </p:txBody>
      </p:sp>
      <p:sp>
        <p:nvSpPr>
          <p:cNvPr id="69" name="Google Shape;69;ge25a6e2aa8_1_2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e20f22d4e7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e20f22d4e7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It is a vulnerability derived from static analysis through code review.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It has been confirmed that the client is using the server's certificate without validating it.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It was also found that checking for negative numbers for unsigned integer type variables, or entering the parameters of memset incorrectly.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코드 리뷰를 통한 Static analysis로 도출된 취약점입니다.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Client에서 server의 certificate를 검증하지 않고 이를 사용하고 있는 것이 확인되었습니다.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unsigned integer 타입 변수에 대해 음수를 확인 하거나, memset의 매개변수를 잘못 입력하는 점도  발견되었습니다.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e1fe4d35fa_1_7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e1fe4d35fa_1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This is a diagram that derives the attack vector for the monitoring system based on the vulnerability analysis so far.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There are three attack vectors in total, and I will explain each of them on the next page.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지금까지의 취약점 분석을 기반으로 Monitoring system에 대한 attack vector를 도출한 다이어그램입니다.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총 3개의 attack vector로 구분되며 다음 페이지에서 각 항목에 대한 설명을 드리겠습니다.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e25a6e2aa8_1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e25a6e2aa8_1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This is the result of performing a brute force attack to figure out the password using the hydra tool in the User Register.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Each account was configured with an easy password, as there was no guide on setting up a password.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As a result, the password was obtained after 1,053 attempts for the LG account.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Subsequently, the cctv account was also able to steal the password after about 33,000 attempts.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User Register에서 hydra tool을 사용하여 password 파악을 위해 brute force attack을 수행한 결과입니다.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패스워드 설정에 대한 가이드가 없었기 때문에 각 계정은 쉬운 패스워드로 구성되어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그 결과 lg계정에 대하여 1,053번의 시도 후 패스워드를 획득할 수 있었습니다.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이어서 cctv계정 또한 약 33,000번의 시도 후 패스워드 탈취가 가능했습니다.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e25a6e2aa8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e25a6e2aa8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In User Registration, the user's image file and name are passed as input values.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This allows the actual attack to be carried out via image files and name strings.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User Registration에서는 입력 값으로 사용자의 이미지 파일과 이름이 전달됩니다.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이에 따라 이미지 파일과 이름 스트링을 통해 실제 공격이 수행될 수 있습니다.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e1fe4d35fa_1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e1fe4d35fa_1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This is an example showing that spoofing is possible by using the vulnerability of the user register.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With Mike already registered in the database, John uses his image file to register one more time with Mike's name.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At this time, since there is no duplicate check for names already registered in the system, the registered images are replaced.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As a result, John can enter the server room pretending to be Mike.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User Register의 취약점을 이용하여 Spoofing이 가능함을 보여주는 예시입니다.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이미 데이터베이스에 Mike가 등록된 상태에서 John이 자신의 이미지파일을 사용하여 Mike의 이름으로 한번 더 등록합니다.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이때 시스템 내부에서 이미 등록된 이름에 대한 중복 체크가 없기 때문에, 등록된 이미지가 교체됩니다.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그 결과 John은 Mike인척 서버룸에 출입할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e1fe4d35fa_1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e1fe4d35fa_1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User Register receives the user's name when registering or deleting a user.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At this time, if you input a very long string, stack smashing occurs while the string is passed to OpenSSL and processed.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This is a case where the program terminates because the length of the input string is not checked.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User Register는 사용자 등록 및 삭제 시 사용자의 이름을 입력받습니다.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이 때 굉장히 긴 문자열을 입력하게 되면 해당 스트링이 OpenSSL로 전달되어 처리되는 과정에서 Stack Smashing이 발생합니다.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입력받는 스트링의 길이를 체크하지 않아 프로그램이 종료되는 케이스입니다.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e1fe4d35fa_1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e1fe4d35fa_1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This is an attack using an image file that is input when registering a user.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Using ZUFF, we created 10000 malformed image files and used them as input parameters.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In this case, an Assertion Failed occurred in OpenCV when inputting an image file with a corrupt header.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However, there is no syntax to catch this in the main function, so abnormal termination occurs. This part needs exception handling.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사용자 등록시 입력받는 이미지 파일을 사용한 공격입니다.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ZUFF를 사용하여 10000장의 변형된 이미지 파일들을 생성했고,  이를 입력 인자로 사용했습니다.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이 경우, 헤더가 손상된 이미지 파일 입력 시 OpenCV에서 Assertion Failed이 발생했습니다.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그런데 main 함수에서 이를 catch하는 구문이 없어 abnormal termination이 발생합니다.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이 부분은 exception handling이 필요합니다.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e20f22d4e7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e20f22d4e7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The next attack vector is the camera.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CCTV also recognizes an image of a person printed on paper as a real person.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If there is no judgment of the Security Agent, there is a vulnerability to attack through the printed fake face.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다음 attack vector는 camera 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CCTV는 종이에 인쇄된 한 사람의 이미지도 실제 사람으로 인식하고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Security Agent의 판단이 없을 경우, 인쇄된 fake face를 통한 공격에 대한 취약점이 존재합니다.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e25a6e2aa8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e25a6e2aa8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The next attack vector is about mutual authentication.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Currently, the system does not verify the RootCA.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Because of this, we were able to confirm that mutual authentication was performed through our team's RootCA, not Team 4's.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Since mutual authentication can be performed with any rootCA, there is a vulnerability that enables system operation by unauthorized users.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 attack vector는 상호 인증에 대한 내용입니다.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현재 시스템에서는 RootCA에 대한 검증을 수행하지 않고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이로 인하여 Team 4의 것이 아닌 우리 팀의 RootCA를 통해서도 상호인증이 수행됨을 확인할 수 있었습니다.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어떠한 rootCA로도 상호인증을 수행할 수 있으므로 비인가 사용자에 의한 시스템 운용이 가능해지는 취약점이 존재합니다.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e3341295e7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e3341295e7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Let's see the actual attack scene through the video.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영상을 통해 실제 공격 장면을 보겠습니다.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e1976b083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e1976b083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The monitoring system is designed for security in the server room.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The CCTV installed in the server room detects people entering and exiting, and the screen is monitored through the Security Agent.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The CCTV administrator performs user registration and deletion for the person entering the server room.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모니터링 시스템은 server room에 대한 보안을 위해 설계되었습니다.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Server room에 설치된 CCTV에서 출입하는 인원에 대한 감지를 수행하고, 해당 화면이 Security Agent를 통해 모니터링 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CCTV 관리자는 server room에 출입하는 인원에 대한 사용자 등록 및 삭제를 수행합니다.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ddf35fc880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ddf35fc880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So far, we have conducted vulnerability analysis and performed exploits based on it.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However, it was difficult to accurately assess with these contents alone.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Therefore, we decided that a standard for making a clear assessment was necessary.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지금까지 취약점 분석을 진행하고 그에 기반한 exploit을 수행했습니다.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그런데 이러한 내용들만 가지고는 정확하게 assessment 하기 어려웠습니다.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따라서 명확한 assessment를 하기 위한 기준이 필요하다고 판단했습니다.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e1976b084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e1976b084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We searched for three methods to review the criteria for assessment.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TCSEC was the first standard, also called the Orange Book.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After that, ITSEC was formed mainly in Europe and is now integrated into Common Criteria.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assessment를 위한 기준을 검토하기 위해 3가지의 methods를 검색했습니다.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TCSEC는 최초의 standard 이며, 오렌지북으로도 불리었습니다.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이 후 유럽 중심으로 ITSEC이 생겼고 현재는 Common Criteria로 통합되었습니다.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e25a6e2aa8_1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e25a6e2aa8_1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Since CC is a mutual agreement, it has the advantage that certification obtained in one country is used in many countries.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For this reason, Common Criteria has been selected as the assessment method for evaluating Team 4.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CC는 상호협약이 되어 있어서 한 국가에서 받은 인증이 여러나라에서 통용되는 장점이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이러한 이유로 Common Criteria를 Team 4를 평가하기 위한 assessment method로 선정 하였습니다.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e1976b084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e1976b084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Currently, the latest version of CC is 3.1, and it consists of a total of 3 parts.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Part 2 and Part 3 are the main parts that will be used for the actual assessment.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현재 CC의 최신 버전은 3.1이며 총 3가지의 파트로 구성됩니다.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실제 assessment에 사용될 부분은 Part2와 Part 3가 주 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CC is divided into levels from EAL 1 to 7, and it has been decided that the evaluation of the current project will be conducted based on EAL1.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The details of EAL1 are described in the table on the right.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CC는 EAL 1에서 7까지 레벨로 구분되며, 현 프로젝트의 평가는 EAL1을 기준으로 진행하는 것으로 결정하였습니다.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EAL1의 세부 내용은 오른쪽 테이블에 기술되어 있습니다.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e1976b0849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e1976b084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The following table shows the evaluation results for EAL1 reference items.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The actual Team 4 project did not target EAL1, so it was evaluated by applying a simplified level.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다음의 표는 EAL1 기준 아이템에 대하여 평가를 수행한 결과를 보여줍니다.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실제 Team 4의 프로젝트는 EAL1을 타겟으로 하지 않았으므로, 이를 간소화한 레벨을 적용하여 평가하였습니다.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e1976b083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e1976b083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Except for some items that do not apply to the current project, it has been shown to pass for all items.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현재 프로젝트에 적용되지 않는 일부 항목을 제외하고, 모든 항목들에 대해 Pass함을 보여주었습니다.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e1976b083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e1976b083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After evaluating the project of the team 4, we have summarized the contents we would like to propose for better security.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We suggest guidelines for passwords, creation of video files for non-repudiation, and restrictions on login attempts.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4팀의 프로젝트를 평가한 뒤, 보다 향상된 보안을 위하여 제안하고자 하는 내용을 정리해 보았습니다.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패스워드의 가이드라인과 부인방지를 위한 비디오 파일의 생성, 로그인 시도에 대한 제한 등의 내용을 제안합니다.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e1fe4d35fa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e1fe4d35fa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This page summarizes the strengths and weaknesses of the team 4 project.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A weak point was that there were many restrictions on usability because a GUI was not provided.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However, the strengths were that the minimal interface was considered for security and the minimal privilege policy was applied for user registration.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4팀 프로젝트의 강점과 약점에 대해 정리한 페이지입니다.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GUI가 제공되지 않아 사용성에 많은 제한에 있는 부분이 약점이었습니다.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하지만 보안을 위하여 최소한의 인터페이스를 고려한 점과 사용자 등록을 위해 minimal privilege 정책을 적용한 부분이 강점이었습니다.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ddf35fc880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ddf35fc880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Finally, it can be concluded that Team 4's project needs improvement in usability, but the implementation for security is well done.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마지막으로 Team 4의 프로젝트는 사용성 부분을 개선할 필요가 있으나 보안에 대한 구현은 잘 했다고 결론을 내릴 수 있었습니다.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3341295e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3341295e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Let's watch a video to understand the monitoring system easily.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모니터링 시스템을 쉽게 이해하기 위한 동영상을 시청하겠습니다.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e1e6c319a9_3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e1e6c319a9_3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Therefore, Team 3 issues a Certificate to Team 4 as a result of good security.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Congratulations.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따라서 Team 3에서는 우수한 보안에 대한 결과로 Team 4에 Certificate를 발급해 드립니다.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축하합니다.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e1e6c319a9_3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e1e6c319a9_3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After progressing to phase 2, the team 3 members learned the following.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phase 2까지 진행 후 team 3 멤버들이 배운점은 다음과 같습니다.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e1e6c319a9_3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Here's what Team 3 has prepared for you.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Any questions?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Team 3에서 준비한 내용은 여기까지 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질문 있으세요?</a:t>
            </a:r>
            <a:endParaRPr/>
          </a:p>
        </p:txBody>
      </p:sp>
      <p:sp>
        <p:nvSpPr>
          <p:cNvPr id="1101" name="Google Shape;1101;ge1e6c319a9_3_7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240dc85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 plan was drawn up to evaluate the project of the team 4, and a process was drawn up as shown on the screen.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4팀의 프로젝트를 평가하기 위한 계획을 세웠고, 화면에 보이는 것과 같은 프로세스를 도출하였습니다.</a:t>
            </a:r>
            <a:endParaRPr/>
          </a:p>
        </p:txBody>
      </p:sp>
      <p:sp>
        <p:nvSpPr>
          <p:cNvPr id="106" name="Google Shape;106;ge240dc858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1fe4d35fa_1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First, a context diagram for information gathering was derived.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You can check each component of the monitoring system.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먼저 information gathering을 위한 context diagram을 도출하였습니다.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모니터링 시스템의 각 구성요소들을 확인할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e1fe4d35fa_1_4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20f22d4e7_8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We used the methods and tools shown in the slides for system vulnerability analysis.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A vulnerability scanner, fuzz testing tools, and a static analyzer were used.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시스템에 대한 취약점 분석을 위해 슬라이드에 보이는 method와 툴을 사용했습니다.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vulnerability scanner, fuzz testing tools, static analyer가 사용되었습니다.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e20f22d4e7_8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e27ed4baf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Three personas were derived using PnG for Threats Analysis.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Through each misuse case, we were able to specify the security vulnerabilities of the current system in detail.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Threats Analysis를 위해 PnG를 사용하여 3개의 페르소나를 도출했습니다.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각각의 misuse cases들을 통해 현 시스템의 보안상 취약점을 자세하게 명세할 수 있었습니다.</a:t>
            </a:r>
            <a:endParaRPr/>
          </a:p>
        </p:txBody>
      </p:sp>
      <p:sp>
        <p:nvSpPr>
          <p:cNvPr id="202" name="Google Shape;202;ge27ed4baff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e1e6c319a9_3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This is a diagram showing the notation of vulnerabilities in the system according to the degree of risk.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You can check the distribution of vulnerabilities according to the level of risk in each entity.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시스템에서 취약점에 대한 표기를 위험도에 따라 표시한 다이어그램입니다.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각 entity에서 위험도에 따른 취약점 분포를 확인할 수 있습니다.</a:t>
            </a:r>
            <a:endParaRPr/>
          </a:p>
        </p:txBody>
      </p:sp>
      <p:sp>
        <p:nvSpPr>
          <p:cNvPr id="247" name="Google Shape;247;ge1e6c319a9_3_1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5" Type="http://schemas.openxmlformats.org/officeDocument/2006/relationships/image" Target="../media/image37.png"/><Relationship Id="rId6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5" Type="http://schemas.openxmlformats.org/officeDocument/2006/relationships/image" Target="../media/image37.png"/><Relationship Id="rId6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2.png"/><Relationship Id="rId4" Type="http://schemas.openxmlformats.org/officeDocument/2006/relationships/image" Target="../media/image48.png"/><Relationship Id="rId5" Type="http://schemas.openxmlformats.org/officeDocument/2006/relationships/image" Target="../media/image46.png"/><Relationship Id="rId6" Type="http://schemas.openxmlformats.org/officeDocument/2006/relationships/image" Target="../media/image36.png"/><Relationship Id="rId7" Type="http://schemas.openxmlformats.org/officeDocument/2006/relationships/image" Target="../media/image10.png"/><Relationship Id="rId8" Type="http://schemas.openxmlformats.org/officeDocument/2006/relationships/image" Target="../media/image3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Relationship Id="rId4" Type="http://schemas.openxmlformats.org/officeDocument/2006/relationships/image" Target="../media/image43.png"/><Relationship Id="rId5" Type="http://schemas.openxmlformats.org/officeDocument/2006/relationships/image" Target="../media/image39.png"/><Relationship Id="rId6" Type="http://schemas.openxmlformats.org/officeDocument/2006/relationships/image" Target="../media/image10.png"/><Relationship Id="rId7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Relationship Id="rId4" Type="http://schemas.openxmlformats.org/officeDocument/2006/relationships/image" Target="../media/image54.png"/><Relationship Id="rId5" Type="http://schemas.openxmlformats.org/officeDocument/2006/relationships/image" Target="../media/image43.png"/><Relationship Id="rId6" Type="http://schemas.openxmlformats.org/officeDocument/2006/relationships/image" Target="../media/image10.png"/><Relationship Id="rId7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7.png"/><Relationship Id="rId4" Type="http://schemas.openxmlformats.org/officeDocument/2006/relationships/image" Target="../media/image10.png"/><Relationship Id="rId5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5.png"/><Relationship Id="rId4" Type="http://schemas.openxmlformats.org/officeDocument/2006/relationships/image" Target="../media/image10.png"/><Relationship Id="rId5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6.png"/><Relationship Id="rId4" Type="http://schemas.openxmlformats.org/officeDocument/2006/relationships/image" Target="../media/image44.png"/><Relationship Id="rId5" Type="http://schemas.openxmlformats.org/officeDocument/2006/relationships/hyperlink" Target="https://cve.mitre.org/cgi-bin/cvename.cgi?name=CVE-2021-23840" TargetMode="External"/><Relationship Id="rId6" Type="http://schemas.openxmlformats.org/officeDocument/2006/relationships/hyperlink" Target="https://nvd.nist.gov/vuln/detail/CVE-2019-5064" TargetMode="External"/><Relationship Id="rId7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1.png"/><Relationship Id="rId4" Type="http://schemas.openxmlformats.org/officeDocument/2006/relationships/image" Target="../media/image62.png"/><Relationship Id="rId5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sonarcloud.io/project/issues?id=chj1986_lsc_cctv&amp;open=AXo7pUX0xwP7BFHx5ihC&amp;resolved=false&amp;types=VULNERABILITY" TargetMode="External"/><Relationship Id="rId4" Type="http://schemas.openxmlformats.org/officeDocument/2006/relationships/hyperlink" Target="https://sonarcloud.io/code?id=chj1986_lsc_cctv&amp;selected=chj1986_lsc_cctv%3ACCTV%2FFakeCCTV.cpp&amp;line=112" TargetMode="External"/><Relationship Id="rId5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png"/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5.png"/><Relationship Id="rId5" Type="http://schemas.openxmlformats.org/officeDocument/2006/relationships/image" Target="../media/image17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8.png"/><Relationship Id="rId4" Type="http://schemas.openxmlformats.org/officeDocument/2006/relationships/image" Target="../media/image10.png"/><Relationship Id="rId5" Type="http://schemas.openxmlformats.org/officeDocument/2006/relationships/image" Target="../media/image5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5" Type="http://schemas.openxmlformats.org/officeDocument/2006/relationships/image" Target="../media/image37.png"/><Relationship Id="rId6" Type="http://schemas.openxmlformats.org/officeDocument/2006/relationships/image" Target="../media/image10.png"/><Relationship Id="rId7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2.png"/><Relationship Id="rId4" Type="http://schemas.openxmlformats.org/officeDocument/2006/relationships/image" Target="../media/image10.png"/><Relationship Id="rId5" Type="http://schemas.openxmlformats.org/officeDocument/2006/relationships/image" Target="../media/image49.png"/><Relationship Id="rId6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7.png"/><Relationship Id="rId4" Type="http://schemas.openxmlformats.org/officeDocument/2006/relationships/image" Target="../media/image10.png"/><Relationship Id="rId5" Type="http://schemas.openxmlformats.org/officeDocument/2006/relationships/image" Target="../media/image5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9.png"/><Relationship Id="rId4" Type="http://schemas.openxmlformats.org/officeDocument/2006/relationships/image" Target="../media/image55.png"/><Relationship Id="rId5" Type="http://schemas.openxmlformats.org/officeDocument/2006/relationships/image" Target="../media/image10.png"/><Relationship Id="rId6" Type="http://schemas.openxmlformats.org/officeDocument/2006/relationships/image" Target="../media/image5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Relationship Id="rId4" Type="http://schemas.openxmlformats.org/officeDocument/2006/relationships/image" Target="../media/image5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3.png"/><Relationship Id="rId4" Type="http://schemas.openxmlformats.org/officeDocument/2006/relationships/image" Target="../media/image10.png"/><Relationship Id="rId5" Type="http://schemas.openxmlformats.org/officeDocument/2006/relationships/image" Target="../media/image5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3.png"/><Relationship Id="rId4" Type="http://schemas.openxmlformats.org/officeDocument/2006/relationships/image" Target="../media/image52.png"/><Relationship Id="rId5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0.png"/><Relationship Id="rId4" Type="http://schemas.openxmlformats.org/officeDocument/2006/relationships/image" Target="../media/image52.png"/><Relationship Id="rId5" Type="http://schemas.openxmlformats.org/officeDocument/2006/relationships/image" Target="../media/image10.png"/><Relationship Id="rId6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Relationship Id="rId4" Type="http://schemas.openxmlformats.org/officeDocument/2006/relationships/image" Target="../media/image63.png"/><Relationship Id="rId5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Relationship Id="rId4" Type="http://schemas.openxmlformats.org/officeDocument/2006/relationships/image" Target="../media/image75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Relationship Id="rId4" Type="http://schemas.openxmlformats.org/officeDocument/2006/relationships/image" Target="../media/image61.png"/><Relationship Id="rId5" Type="http://schemas.openxmlformats.org/officeDocument/2006/relationships/image" Target="../media/image7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66.png"/><Relationship Id="rId6" Type="http://schemas.openxmlformats.org/officeDocument/2006/relationships/image" Target="../media/image1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1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8.png"/><Relationship Id="rId4" Type="http://schemas.openxmlformats.org/officeDocument/2006/relationships/image" Target="../media/image1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9.png"/><Relationship Id="rId4" Type="http://schemas.openxmlformats.org/officeDocument/2006/relationships/image" Target="../media/image10.png"/><Relationship Id="rId5" Type="http://schemas.openxmlformats.org/officeDocument/2006/relationships/image" Target="../media/image7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7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2.png"/><Relationship Id="rId4" Type="http://schemas.openxmlformats.org/officeDocument/2006/relationships/image" Target="../media/image80.png"/><Relationship Id="rId5" Type="http://schemas.openxmlformats.org/officeDocument/2006/relationships/image" Target="../media/image1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png"/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32.png"/><Relationship Id="rId9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23.png"/><Relationship Id="rId8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Relationship Id="rId6" Type="http://schemas.openxmlformats.org/officeDocument/2006/relationships/image" Target="../media/image35.png"/><Relationship Id="rId7" Type="http://schemas.openxmlformats.org/officeDocument/2006/relationships/image" Target="../media/image31.png"/><Relationship Id="rId8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0" y="-9600"/>
            <a:ext cx="39891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6738" y="109124"/>
            <a:ext cx="517084" cy="51708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5191700" y="3877045"/>
            <a:ext cx="2733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ko" sz="1800" u="none" cap="none" strike="noStrike">
                <a:solidFill>
                  <a:srgbClr val="000000"/>
                </a:solidFill>
              </a:rPr>
              <a:t>Team 3 : 100 % Certified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4728425" y="1374975"/>
            <a:ext cx="35958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/>
              <a:t>Final Presentation 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957925" y="1980750"/>
            <a:ext cx="3136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</a:rPr>
              <a:t>- Assessment of Team 4 - </a:t>
            </a:r>
            <a:endParaRPr sz="1100"/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0" l="13377" r="14467" t="11933"/>
          <a:stretch/>
        </p:blipFill>
        <p:spPr>
          <a:xfrm>
            <a:off x="970687" y="2120275"/>
            <a:ext cx="2047725" cy="24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5">
            <a:alphaModFix/>
          </a:blip>
          <a:srcRect b="26995" l="10744" r="8349" t="26666"/>
          <a:stretch/>
        </p:blipFill>
        <p:spPr>
          <a:xfrm>
            <a:off x="419225" y="806200"/>
            <a:ext cx="3039324" cy="975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3"/>
          <p:cNvSpPr/>
          <p:nvPr/>
        </p:nvSpPr>
        <p:spPr>
          <a:xfrm>
            <a:off x="1528050" y="1907675"/>
            <a:ext cx="1174500" cy="863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Monitoring system</a:t>
            </a:r>
            <a:endParaRPr sz="1000"/>
          </a:p>
        </p:txBody>
      </p:sp>
      <p:sp>
        <p:nvSpPr>
          <p:cNvPr id="326" name="Google Shape;326;p23"/>
          <p:cNvSpPr/>
          <p:nvPr/>
        </p:nvSpPr>
        <p:spPr>
          <a:xfrm>
            <a:off x="4082138" y="1871875"/>
            <a:ext cx="1017300" cy="863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CCTV</a:t>
            </a:r>
            <a:endParaRPr sz="1000"/>
          </a:p>
        </p:txBody>
      </p:sp>
      <p:sp>
        <p:nvSpPr>
          <p:cNvPr id="327" name="Google Shape;327;p23"/>
          <p:cNvSpPr/>
          <p:nvPr/>
        </p:nvSpPr>
        <p:spPr>
          <a:xfrm>
            <a:off x="1362325" y="4389475"/>
            <a:ext cx="6436800" cy="537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</a:endParaRPr>
          </a:p>
        </p:txBody>
      </p:sp>
      <p:sp>
        <p:nvSpPr>
          <p:cNvPr id="328" name="Google Shape;328;p23"/>
          <p:cNvSpPr/>
          <p:nvPr/>
        </p:nvSpPr>
        <p:spPr>
          <a:xfrm>
            <a:off x="6493213" y="1024500"/>
            <a:ext cx="719700" cy="41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Camera Device</a:t>
            </a:r>
            <a:endParaRPr sz="1000"/>
          </a:p>
        </p:txBody>
      </p:sp>
      <p:sp>
        <p:nvSpPr>
          <p:cNvPr id="329" name="Google Shape;329;p23"/>
          <p:cNvSpPr txBox="1"/>
          <p:nvPr/>
        </p:nvSpPr>
        <p:spPr>
          <a:xfrm>
            <a:off x="8423150" y="3717400"/>
            <a:ext cx="80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Admin</a:t>
            </a:r>
            <a:endParaRPr sz="800"/>
          </a:p>
        </p:txBody>
      </p:sp>
      <p:sp>
        <p:nvSpPr>
          <p:cNvPr id="330" name="Google Shape;330;p23"/>
          <p:cNvSpPr/>
          <p:nvPr/>
        </p:nvSpPr>
        <p:spPr>
          <a:xfrm>
            <a:off x="6456525" y="1871875"/>
            <a:ext cx="1067700" cy="863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Key Manager</a:t>
            </a:r>
            <a:endParaRPr sz="1000"/>
          </a:p>
        </p:txBody>
      </p:sp>
      <p:sp>
        <p:nvSpPr>
          <p:cNvPr id="331" name="Google Shape;331;p23"/>
          <p:cNvSpPr/>
          <p:nvPr/>
        </p:nvSpPr>
        <p:spPr>
          <a:xfrm>
            <a:off x="5784750" y="3111550"/>
            <a:ext cx="1229400" cy="863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User register</a:t>
            </a:r>
            <a:endParaRPr sz="1000"/>
          </a:p>
        </p:txBody>
      </p:sp>
      <p:pic>
        <p:nvPicPr>
          <p:cNvPr id="332" name="Google Shape;3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6200" y="3006600"/>
            <a:ext cx="687000" cy="6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3"/>
          <p:cNvSpPr txBox="1"/>
          <p:nvPr/>
        </p:nvSpPr>
        <p:spPr>
          <a:xfrm>
            <a:off x="4855125" y="1072913"/>
            <a:ext cx="878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Log storage</a:t>
            </a:r>
            <a:endParaRPr sz="1000"/>
          </a:p>
        </p:txBody>
      </p:sp>
      <p:cxnSp>
        <p:nvCxnSpPr>
          <p:cNvPr id="334" name="Google Shape;334;p23"/>
          <p:cNvCxnSpPr/>
          <p:nvPr/>
        </p:nvCxnSpPr>
        <p:spPr>
          <a:xfrm>
            <a:off x="5015375" y="1072913"/>
            <a:ext cx="57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5" name="Google Shape;335;p23"/>
          <p:cNvCxnSpPr/>
          <p:nvPr/>
        </p:nvCxnSpPr>
        <p:spPr>
          <a:xfrm>
            <a:off x="5015375" y="1366013"/>
            <a:ext cx="57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6" name="Google Shape;336;p23"/>
          <p:cNvSpPr txBox="1"/>
          <p:nvPr/>
        </p:nvSpPr>
        <p:spPr>
          <a:xfrm>
            <a:off x="4522300" y="3247213"/>
            <a:ext cx="1229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Image Storage</a:t>
            </a:r>
            <a:endParaRPr sz="1000"/>
          </a:p>
        </p:txBody>
      </p:sp>
      <p:cxnSp>
        <p:nvCxnSpPr>
          <p:cNvPr id="337" name="Google Shape;337;p23"/>
          <p:cNvCxnSpPr/>
          <p:nvPr/>
        </p:nvCxnSpPr>
        <p:spPr>
          <a:xfrm>
            <a:off x="4682538" y="3247200"/>
            <a:ext cx="57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" name="Google Shape;338;p23"/>
          <p:cNvCxnSpPr/>
          <p:nvPr/>
        </p:nvCxnSpPr>
        <p:spPr>
          <a:xfrm>
            <a:off x="4682538" y="3540300"/>
            <a:ext cx="57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9" name="Google Shape;339;p23"/>
          <p:cNvSpPr txBox="1"/>
          <p:nvPr/>
        </p:nvSpPr>
        <p:spPr>
          <a:xfrm>
            <a:off x="5238200" y="3023288"/>
            <a:ext cx="80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user image </a:t>
            </a:r>
            <a:endParaRPr sz="800"/>
          </a:p>
        </p:txBody>
      </p:sp>
      <p:sp>
        <p:nvSpPr>
          <p:cNvPr id="340" name="Google Shape;340;p23"/>
          <p:cNvSpPr txBox="1"/>
          <p:nvPr/>
        </p:nvSpPr>
        <p:spPr>
          <a:xfrm>
            <a:off x="3764950" y="903050"/>
            <a:ext cx="1067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Test Video</a:t>
            </a:r>
            <a:endParaRPr sz="1000"/>
          </a:p>
        </p:txBody>
      </p:sp>
      <p:cxnSp>
        <p:nvCxnSpPr>
          <p:cNvPr id="341" name="Google Shape;341;p23"/>
          <p:cNvCxnSpPr/>
          <p:nvPr/>
        </p:nvCxnSpPr>
        <p:spPr>
          <a:xfrm>
            <a:off x="3849000" y="903038"/>
            <a:ext cx="57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2" name="Google Shape;342;p23"/>
          <p:cNvCxnSpPr/>
          <p:nvPr/>
        </p:nvCxnSpPr>
        <p:spPr>
          <a:xfrm>
            <a:off x="3849000" y="1196138"/>
            <a:ext cx="57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3" name="Google Shape;343;p23"/>
          <p:cNvSpPr/>
          <p:nvPr/>
        </p:nvSpPr>
        <p:spPr>
          <a:xfrm>
            <a:off x="1533700" y="4497350"/>
            <a:ext cx="479100" cy="320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cxnSp>
        <p:nvCxnSpPr>
          <p:cNvPr id="344" name="Google Shape;344;p23"/>
          <p:cNvCxnSpPr/>
          <p:nvPr/>
        </p:nvCxnSpPr>
        <p:spPr>
          <a:xfrm>
            <a:off x="2503350" y="4486538"/>
            <a:ext cx="57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" name="Google Shape;345;p23"/>
          <p:cNvCxnSpPr/>
          <p:nvPr/>
        </p:nvCxnSpPr>
        <p:spPr>
          <a:xfrm>
            <a:off x="2503350" y="4779638"/>
            <a:ext cx="57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6" name="Google Shape;346;p23"/>
          <p:cNvSpPr txBox="1"/>
          <p:nvPr/>
        </p:nvSpPr>
        <p:spPr>
          <a:xfrm>
            <a:off x="1955150" y="4486550"/>
            <a:ext cx="1067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thread</a:t>
            </a:r>
            <a:endParaRPr sz="1000"/>
          </a:p>
        </p:txBody>
      </p:sp>
      <p:sp>
        <p:nvSpPr>
          <p:cNvPr id="347" name="Google Shape;347;p23"/>
          <p:cNvSpPr txBox="1"/>
          <p:nvPr/>
        </p:nvSpPr>
        <p:spPr>
          <a:xfrm>
            <a:off x="3028900" y="4486538"/>
            <a:ext cx="878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storage</a:t>
            </a:r>
            <a:endParaRPr sz="1000"/>
          </a:p>
        </p:txBody>
      </p:sp>
      <p:sp>
        <p:nvSpPr>
          <p:cNvPr id="348" name="Google Shape;348;p23"/>
          <p:cNvSpPr/>
          <p:nvPr/>
        </p:nvSpPr>
        <p:spPr>
          <a:xfrm>
            <a:off x="3655800" y="4449650"/>
            <a:ext cx="719700" cy="41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49" name="Google Shape;349;p23"/>
          <p:cNvSpPr txBox="1"/>
          <p:nvPr/>
        </p:nvSpPr>
        <p:spPr>
          <a:xfrm>
            <a:off x="4370800" y="4441750"/>
            <a:ext cx="687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external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device</a:t>
            </a:r>
            <a:endParaRPr sz="1000"/>
          </a:p>
        </p:txBody>
      </p:sp>
      <p:cxnSp>
        <p:nvCxnSpPr>
          <p:cNvPr id="350" name="Google Shape;350;p23"/>
          <p:cNvCxnSpPr/>
          <p:nvPr/>
        </p:nvCxnSpPr>
        <p:spPr>
          <a:xfrm flipH="1" rot="10800000">
            <a:off x="5057800" y="4651100"/>
            <a:ext cx="422100" cy="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1" name="Google Shape;351;p23"/>
          <p:cNvSpPr txBox="1"/>
          <p:nvPr/>
        </p:nvSpPr>
        <p:spPr>
          <a:xfrm>
            <a:off x="5473650" y="4441750"/>
            <a:ext cx="687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data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flow</a:t>
            </a:r>
            <a:endParaRPr sz="1000"/>
          </a:p>
        </p:txBody>
      </p:sp>
      <p:pic>
        <p:nvPicPr>
          <p:cNvPr id="352" name="Google Shape;35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0798" y="4554200"/>
            <a:ext cx="249000" cy="271013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3"/>
          <p:cNvSpPr txBox="1"/>
          <p:nvPr/>
        </p:nvSpPr>
        <p:spPr>
          <a:xfrm>
            <a:off x="6162200" y="4525450"/>
            <a:ext cx="68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cert</a:t>
            </a:r>
            <a:endParaRPr sz="1000"/>
          </a:p>
        </p:txBody>
      </p:sp>
      <p:pic>
        <p:nvPicPr>
          <p:cNvPr id="354" name="Google Shape;35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0225" y="4517775"/>
            <a:ext cx="315300" cy="3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3"/>
          <p:cNvSpPr txBox="1"/>
          <p:nvPr/>
        </p:nvSpPr>
        <p:spPr>
          <a:xfrm>
            <a:off x="6995775" y="4517775"/>
            <a:ext cx="98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Secure key</a:t>
            </a:r>
            <a:endParaRPr sz="1000"/>
          </a:p>
        </p:txBody>
      </p:sp>
      <p:cxnSp>
        <p:nvCxnSpPr>
          <p:cNvPr id="356" name="Google Shape;356;p23"/>
          <p:cNvCxnSpPr/>
          <p:nvPr/>
        </p:nvCxnSpPr>
        <p:spPr>
          <a:xfrm>
            <a:off x="3303100" y="835825"/>
            <a:ext cx="6600" cy="3175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57" name="Google Shape;357;p23"/>
          <p:cNvSpPr txBox="1"/>
          <p:nvPr/>
        </p:nvSpPr>
        <p:spPr>
          <a:xfrm>
            <a:off x="1399205" y="3372975"/>
            <a:ext cx="158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Monitoring System</a:t>
            </a:r>
            <a:endParaRPr b="1" sz="1000"/>
          </a:p>
        </p:txBody>
      </p:sp>
      <p:sp>
        <p:nvSpPr>
          <p:cNvPr id="358" name="Google Shape;358;p23"/>
          <p:cNvSpPr txBox="1"/>
          <p:nvPr/>
        </p:nvSpPr>
        <p:spPr>
          <a:xfrm>
            <a:off x="3635338" y="3365700"/>
            <a:ext cx="113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CCTV</a:t>
            </a:r>
            <a:endParaRPr b="1" sz="1000"/>
          </a:p>
        </p:txBody>
      </p:sp>
      <p:pic>
        <p:nvPicPr>
          <p:cNvPr id="359" name="Google Shape;3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550" y="1991000"/>
            <a:ext cx="687000" cy="6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0" name="Google Shape;360;p23"/>
          <p:cNvCxnSpPr/>
          <p:nvPr/>
        </p:nvCxnSpPr>
        <p:spPr>
          <a:xfrm>
            <a:off x="964550" y="2258300"/>
            <a:ext cx="5634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1" name="Google Shape;361;p23"/>
          <p:cNvCxnSpPr/>
          <p:nvPr/>
        </p:nvCxnSpPr>
        <p:spPr>
          <a:xfrm rot="10800000">
            <a:off x="967150" y="2468600"/>
            <a:ext cx="56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2" name="Google Shape;362;p23"/>
          <p:cNvSpPr txBox="1"/>
          <p:nvPr/>
        </p:nvSpPr>
        <p:spPr>
          <a:xfrm>
            <a:off x="863250" y="2419000"/>
            <a:ext cx="80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image/result</a:t>
            </a:r>
            <a:endParaRPr sz="800"/>
          </a:p>
        </p:txBody>
      </p:sp>
      <p:sp>
        <p:nvSpPr>
          <p:cNvPr id="363" name="Google Shape;363;p23"/>
          <p:cNvSpPr txBox="1"/>
          <p:nvPr/>
        </p:nvSpPr>
        <p:spPr>
          <a:xfrm>
            <a:off x="863250" y="1961800"/>
            <a:ext cx="80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start monitor</a:t>
            </a:r>
            <a:endParaRPr sz="800"/>
          </a:p>
        </p:txBody>
      </p:sp>
      <p:cxnSp>
        <p:nvCxnSpPr>
          <p:cNvPr id="364" name="Google Shape;364;p23"/>
          <p:cNvCxnSpPr/>
          <p:nvPr/>
        </p:nvCxnSpPr>
        <p:spPr>
          <a:xfrm rot="10800000">
            <a:off x="2735650" y="2081963"/>
            <a:ext cx="131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" name="Google Shape;365;p23"/>
          <p:cNvCxnSpPr/>
          <p:nvPr/>
        </p:nvCxnSpPr>
        <p:spPr>
          <a:xfrm>
            <a:off x="2735650" y="2495288"/>
            <a:ext cx="137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6" name="Google Shape;366;p23"/>
          <p:cNvSpPr txBox="1"/>
          <p:nvPr/>
        </p:nvSpPr>
        <p:spPr>
          <a:xfrm>
            <a:off x="2622513" y="1809488"/>
            <a:ext cx="80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image/result</a:t>
            </a:r>
            <a:endParaRPr sz="800"/>
          </a:p>
        </p:txBody>
      </p:sp>
      <p:sp>
        <p:nvSpPr>
          <p:cNvPr id="367" name="Google Shape;367;p23"/>
          <p:cNvSpPr txBox="1"/>
          <p:nvPr/>
        </p:nvSpPr>
        <p:spPr>
          <a:xfrm>
            <a:off x="2622513" y="2495288"/>
            <a:ext cx="806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connection request</a:t>
            </a:r>
            <a:endParaRPr sz="800"/>
          </a:p>
        </p:txBody>
      </p:sp>
      <p:cxnSp>
        <p:nvCxnSpPr>
          <p:cNvPr id="368" name="Google Shape;368;p23"/>
          <p:cNvCxnSpPr/>
          <p:nvPr/>
        </p:nvCxnSpPr>
        <p:spPr>
          <a:xfrm flipH="1">
            <a:off x="7246950" y="3462300"/>
            <a:ext cx="9828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9" name="Google Shape;369;p23"/>
          <p:cNvCxnSpPr/>
          <p:nvPr/>
        </p:nvCxnSpPr>
        <p:spPr>
          <a:xfrm flipH="1" rot="10800000">
            <a:off x="7302100" y="3633975"/>
            <a:ext cx="9093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0" name="Google Shape;370;p23"/>
          <p:cNvSpPr txBox="1"/>
          <p:nvPr/>
        </p:nvSpPr>
        <p:spPr>
          <a:xfrm>
            <a:off x="7525630" y="3568975"/>
            <a:ext cx="113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command result</a:t>
            </a:r>
            <a:endParaRPr sz="800"/>
          </a:p>
        </p:txBody>
      </p:sp>
      <p:sp>
        <p:nvSpPr>
          <p:cNvPr id="371" name="Google Shape;371;p23"/>
          <p:cNvSpPr txBox="1"/>
          <p:nvPr/>
        </p:nvSpPr>
        <p:spPr>
          <a:xfrm>
            <a:off x="7601830" y="3187975"/>
            <a:ext cx="113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command </a:t>
            </a:r>
            <a:endParaRPr sz="800"/>
          </a:p>
        </p:txBody>
      </p:sp>
      <p:cxnSp>
        <p:nvCxnSpPr>
          <p:cNvPr id="372" name="Google Shape;372;p23"/>
          <p:cNvCxnSpPr/>
          <p:nvPr/>
        </p:nvCxnSpPr>
        <p:spPr>
          <a:xfrm rot="10800000">
            <a:off x="4842600" y="2705375"/>
            <a:ext cx="87600" cy="54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3" name="Google Shape;373;p23"/>
          <p:cNvSpPr txBox="1"/>
          <p:nvPr/>
        </p:nvSpPr>
        <p:spPr>
          <a:xfrm>
            <a:off x="4287013" y="2852038"/>
            <a:ext cx="806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user image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cxnSp>
        <p:nvCxnSpPr>
          <p:cNvPr id="374" name="Google Shape;374;p23"/>
          <p:cNvCxnSpPr>
            <a:stCxn id="336" idx="3"/>
          </p:cNvCxnSpPr>
          <p:nvPr/>
        </p:nvCxnSpPr>
        <p:spPr>
          <a:xfrm rot="10800000">
            <a:off x="5125300" y="3205963"/>
            <a:ext cx="626400" cy="21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5" name="Google Shape;375;p23"/>
          <p:cNvCxnSpPr/>
          <p:nvPr/>
        </p:nvCxnSpPr>
        <p:spPr>
          <a:xfrm>
            <a:off x="5127363" y="3545750"/>
            <a:ext cx="631800" cy="15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6" name="Google Shape;376;p23"/>
          <p:cNvSpPr txBox="1"/>
          <p:nvPr/>
        </p:nvSpPr>
        <p:spPr>
          <a:xfrm>
            <a:off x="5094500" y="3649375"/>
            <a:ext cx="806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image 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to register </a:t>
            </a:r>
            <a:endParaRPr sz="800"/>
          </a:p>
        </p:txBody>
      </p:sp>
      <p:sp>
        <p:nvSpPr>
          <p:cNvPr id="377" name="Google Shape;377;p23"/>
          <p:cNvSpPr txBox="1"/>
          <p:nvPr/>
        </p:nvSpPr>
        <p:spPr>
          <a:xfrm>
            <a:off x="5837388" y="1504688"/>
            <a:ext cx="80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captured data</a:t>
            </a:r>
            <a:endParaRPr sz="800"/>
          </a:p>
        </p:txBody>
      </p:sp>
      <p:cxnSp>
        <p:nvCxnSpPr>
          <p:cNvPr id="378" name="Google Shape;378;p23"/>
          <p:cNvCxnSpPr>
            <a:endCxn id="326" idx="1"/>
          </p:cNvCxnSpPr>
          <p:nvPr/>
        </p:nvCxnSpPr>
        <p:spPr>
          <a:xfrm>
            <a:off x="4064018" y="1176061"/>
            <a:ext cx="167100" cy="82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9" name="Google Shape;379;p23"/>
          <p:cNvSpPr txBox="1"/>
          <p:nvPr/>
        </p:nvSpPr>
        <p:spPr>
          <a:xfrm>
            <a:off x="4146513" y="1276088"/>
            <a:ext cx="80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image </a:t>
            </a:r>
            <a:endParaRPr sz="800"/>
          </a:p>
        </p:txBody>
      </p:sp>
      <p:cxnSp>
        <p:nvCxnSpPr>
          <p:cNvPr id="380" name="Google Shape;380;p23"/>
          <p:cNvCxnSpPr/>
          <p:nvPr/>
        </p:nvCxnSpPr>
        <p:spPr>
          <a:xfrm flipH="1">
            <a:off x="4822150" y="1418850"/>
            <a:ext cx="218100" cy="45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1" name="Google Shape;381;p23"/>
          <p:cNvCxnSpPr>
            <a:stCxn id="326" idx="7"/>
          </p:cNvCxnSpPr>
          <p:nvPr/>
        </p:nvCxnSpPr>
        <p:spPr>
          <a:xfrm flipH="1" rot="10800000">
            <a:off x="4950457" y="1429861"/>
            <a:ext cx="306900" cy="56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2" name="Google Shape;382;p23"/>
          <p:cNvSpPr txBox="1"/>
          <p:nvPr/>
        </p:nvSpPr>
        <p:spPr>
          <a:xfrm>
            <a:off x="4679913" y="1352288"/>
            <a:ext cx="80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log </a:t>
            </a:r>
            <a:endParaRPr sz="800"/>
          </a:p>
        </p:txBody>
      </p:sp>
      <p:sp>
        <p:nvSpPr>
          <p:cNvPr id="383" name="Google Shape;383;p23"/>
          <p:cNvSpPr txBox="1"/>
          <p:nvPr/>
        </p:nvSpPr>
        <p:spPr>
          <a:xfrm>
            <a:off x="5137113" y="1428488"/>
            <a:ext cx="80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log </a:t>
            </a:r>
            <a:endParaRPr sz="800"/>
          </a:p>
        </p:txBody>
      </p:sp>
      <p:cxnSp>
        <p:nvCxnSpPr>
          <p:cNvPr id="384" name="Google Shape;384;p23"/>
          <p:cNvCxnSpPr>
            <a:stCxn id="330" idx="2"/>
            <a:endCxn id="326" idx="6"/>
          </p:cNvCxnSpPr>
          <p:nvPr/>
        </p:nvCxnSpPr>
        <p:spPr>
          <a:xfrm rot="10800000">
            <a:off x="5099325" y="2303725"/>
            <a:ext cx="1357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5" name="Google Shape;385;p23"/>
          <p:cNvSpPr txBox="1"/>
          <p:nvPr/>
        </p:nvSpPr>
        <p:spPr>
          <a:xfrm>
            <a:off x="5822913" y="2266688"/>
            <a:ext cx="80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key </a:t>
            </a:r>
            <a:endParaRPr sz="800"/>
          </a:p>
        </p:txBody>
      </p:sp>
      <p:cxnSp>
        <p:nvCxnSpPr>
          <p:cNvPr id="386" name="Google Shape;386;p23"/>
          <p:cNvCxnSpPr>
            <a:stCxn id="330" idx="4"/>
            <a:endCxn id="331" idx="0"/>
          </p:cNvCxnSpPr>
          <p:nvPr/>
        </p:nvCxnSpPr>
        <p:spPr>
          <a:xfrm flipH="1">
            <a:off x="6399375" y="2735575"/>
            <a:ext cx="591000" cy="37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7" name="Google Shape;387;p23"/>
          <p:cNvSpPr txBox="1"/>
          <p:nvPr/>
        </p:nvSpPr>
        <p:spPr>
          <a:xfrm>
            <a:off x="6356313" y="2723888"/>
            <a:ext cx="80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key </a:t>
            </a:r>
            <a:endParaRPr sz="800"/>
          </a:p>
        </p:txBody>
      </p:sp>
      <p:cxnSp>
        <p:nvCxnSpPr>
          <p:cNvPr id="388" name="Google Shape;388;p23"/>
          <p:cNvCxnSpPr/>
          <p:nvPr/>
        </p:nvCxnSpPr>
        <p:spPr>
          <a:xfrm flipH="1" rot="10800000">
            <a:off x="0" y="576762"/>
            <a:ext cx="9144000" cy="1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89" name="Google Shape;389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19288" y="0"/>
            <a:ext cx="517084" cy="51708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3"/>
          <p:cNvSpPr txBox="1"/>
          <p:nvPr/>
        </p:nvSpPr>
        <p:spPr>
          <a:xfrm>
            <a:off x="58875" y="170825"/>
            <a:ext cx="5561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</a:rPr>
              <a:t>System Design Analysis with Dynamic View</a:t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391" name="Google Shape;39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8398" y="1734800"/>
            <a:ext cx="249000" cy="271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398" y="2496800"/>
            <a:ext cx="249000" cy="271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9825" y="2155575"/>
            <a:ext cx="315300" cy="3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3"/>
          <p:cNvSpPr txBox="1"/>
          <p:nvPr/>
        </p:nvSpPr>
        <p:spPr>
          <a:xfrm>
            <a:off x="193550" y="2650600"/>
            <a:ext cx="90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Security Agent</a:t>
            </a:r>
            <a:endParaRPr sz="800"/>
          </a:p>
        </p:txBody>
      </p:sp>
      <p:cxnSp>
        <p:nvCxnSpPr>
          <p:cNvPr id="395" name="Google Shape;395;p23"/>
          <p:cNvCxnSpPr>
            <a:stCxn id="328" idx="1"/>
          </p:cNvCxnSpPr>
          <p:nvPr/>
        </p:nvCxnSpPr>
        <p:spPr>
          <a:xfrm flipH="1">
            <a:off x="5063113" y="1230750"/>
            <a:ext cx="1430100" cy="82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6" name="Google Shape;39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0000" y="796800"/>
            <a:ext cx="687000" cy="6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3"/>
          <p:cNvSpPr txBox="1"/>
          <p:nvPr/>
        </p:nvSpPr>
        <p:spPr>
          <a:xfrm>
            <a:off x="8346950" y="1431400"/>
            <a:ext cx="80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Person</a:t>
            </a:r>
            <a:endParaRPr sz="800"/>
          </a:p>
        </p:txBody>
      </p:sp>
      <p:sp>
        <p:nvSpPr>
          <p:cNvPr id="398" name="Google Shape;398;p23"/>
          <p:cNvSpPr txBox="1"/>
          <p:nvPr/>
        </p:nvSpPr>
        <p:spPr>
          <a:xfrm>
            <a:off x="1334200" y="4127650"/>
            <a:ext cx="87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legend</a:t>
            </a:r>
            <a:endParaRPr sz="1200"/>
          </a:p>
        </p:txBody>
      </p:sp>
      <p:sp>
        <p:nvSpPr>
          <p:cNvPr id="399" name="Google Shape;399;p23"/>
          <p:cNvSpPr/>
          <p:nvPr/>
        </p:nvSpPr>
        <p:spPr>
          <a:xfrm>
            <a:off x="4721650" y="925100"/>
            <a:ext cx="982800" cy="144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3"/>
          <p:cNvSpPr txBox="1"/>
          <p:nvPr/>
        </p:nvSpPr>
        <p:spPr>
          <a:xfrm>
            <a:off x="4754500" y="570438"/>
            <a:ext cx="152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</a:rPr>
              <a:t>non-repudiation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401" name="Google Shape;401;p23"/>
          <p:cNvSpPr/>
          <p:nvPr/>
        </p:nvSpPr>
        <p:spPr>
          <a:xfrm>
            <a:off x="5704450" y="2958400"/>
            <a:ext cx="3318600" cy="112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3"/>
          <p:cNvSpPr txBox="1"/>
          <p:nvPr/>
        </p:nvSpPr>
        <p:spPr>
          <a:xfrm>
            <a:off x="7878700" y="2627838"/>
            <a:ext cx="152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</a:rPr>
              <a:t>Confidentiality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403" name="Google Shape;403;p23"/>
          <p:cNvSpPr/>
          <p:nvPr/>
        </p:nvSpPr>
        <p:spPr>
          <a:xfrm>
            <a:off x="2603849" y="1620225"/>
            <a:ext cx="1584600" cy="123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3"/>
          <p:cNvSpPr txBox="1"/>
          <p:nvPr/>
        </p:nvSpPr>
        <p:spPr>
          <a:xfrm>
            <a:off x="2392300" y="2780250"/>
            <a:ext cx="194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</a:rPr>
              <a:t>Confidentiality, Availability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405" name="Google Shape;405;p23"/>
          <p:cNvSpPr txBox="1"/>
          <p:nvPr/>
        </p:nvSpPr>
        <p:spPr>
          <a:xfrm>
            <a:off x="8809575" y="4792775"/>
            <a:ext cx="226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9</a:t>
            </a:r>
            <a:endParaRPr sz="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4"/>
          <p:cNvSpPr/>
          <p:nvPr/>
        </p:nvSpPr>
        <p:spPr>
          <a:xfrm>
            <a:off x="1528050" y="1907675"/>
            <a:ext cx="1174500" cy="863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Monitoring system</a:t>
            </a:r>
            <a:endParaRPr sz="1000"/>
          </a:p>
        </p:txBody>
      </p:sp>
      <p:sp>
        <p:nvSpPr>
          <p:cNvPr id="411" name="Google Shape;411;p24"/>
          <p:cNvSpPr/>
          <p:nvPr/>
        </p:nvSpPr>
        <p:spPr>
          <a:xfrm>
            <a:off x="4082138" y="1871875"/>
            <a:ext cx="1017300" cy="863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CCTV</a:t>
            </a:r>
            <a:endParaRPr sz="1000"/>
          </a:p>
        </p:txBody>
      </p:sp>
      <p:sp>
        <p:nvSpPr>
          <p:cNvPr id="412" name="Google Shape;412;p24"/>
          <p:cNvSpPr/>
          <p:nvPr/>
        </p:nvSpPr>
        <p:spPr>
          <a:xfrm>
            <a:off x="58875" y="4313275"/>
            <a:ext cx="8969100" cy="537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</a:endParaRPr>
          </a:p>
        </p:txBody>
      </p:sp>
      <p:sp>
        <p:nvSpPr>
          <p:cNvPr id="413" name="Google Shape;413;p24"/>
          <p:cNvSpPr/>
          <p:nvPr/>
        </p:nvSpPr>
        <p:spPr>
          <a:xfrm>
            <a:off x="6493213" y="1024500"/>
            <a:ext cx="719700" cy="41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Camera Device</a:t>
            </a:r>
            <a:endParaRPr sz="1000"/>
          </a:p>
        </p:txBody>
      </p:sp>
      <p:sp>
        <p:nvSpPr>
          <p:cNvPr id="414" name="Google Shape;414;p24"/>
          <p:cNvSpPr txBox="1"/>
          <p:nvPr/>
        </p:nvSpPr>
        <p:spPr>
          <a:xfrm>
            <a:off x="8423150" y="3717400"/>
            <a:ext cx="80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Admin</a:t>
            </a:r>
            <a:endParaRPr sz="800"/>
          </a:p>
        </p:txBody>
      </p:sp>
      <p:sp>
        <p:nvSpPr>
          <p:cNvPr id="415" name="Google Shape;415;p24"/>
          <p:cNvSpPr/>
          <p:nvPr/>
        </p:nvSpPr>
        <p:spPr>
          <a:xfrm>
            <a:off x="6456525" y="1871875"/>
            <a:ext cx="1067700" cy="863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Key Manager</a:t>
            </a:r>
            <a:endParaRPr sz="1000"/>
          </a:p>
        </p:txBody>
      </p:sp>
      <p:sp>
        <p:nvSpPr>
          <p:cNvPr id="416" name="Google Shape;416;p24"/>
          <p:cNvSpPr/>
          <p:nvPr/>
        </p:nvSpPr>
        <p:spPr>
          <a:xfrm>
            <a:off x="5784750" y="3111550"/>
            <a:ext cx="1229400" cy="863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User register</a:t>
            </a:r>
            <a:endParaRPr sz="1000"/>
          </a:p>
        </p:txBody>
      </p:sp>
      <p:pic>
        <p:nvPicPr>
          <p:cNvPr id="417" name="Google Shape;41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6200" y="3006600"/>
            <a:ext cx="687000" cy="6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24"/>
          <p:cNvSpPr txBox="1"/>
          <p:nvPr/>
        </p:nvSpPr>
        <p:spPr>
          <a:xfrm>
            <a:off x="4855125" y="1072913"/>
            <a:ext cx="878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Log storage</a:t>
            </a:r>
            <a:endParaRPr sz="1000"/>
          </a:p>
        </p:txBody>
      </p:sp>
      <p:cxnSp>
        <p:nvCxnSpPr>
          <p:cNvPr id="419" name="Google Shape;419;p24"/>
          <p:cNvCxnSpPr/>
          <p:nvPr/>
        </p:nvCxnSpPr>
        <p:spPr>
          <a:xfrm>
            <a:off x="5015375" y="1072913"/>
            <a:ext cx="57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0" name="Google Shape;420;p24"/>
          <p:cNvCxnSpPr/>
          <p:nvPr/>
        </p:nvCxnSpPr>
        <p:spPr>
          <a:xfrm>
            <a:off x="5015375" y="1366013"/>
            <a:ext cx="57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1" name="Google Shape;421;p24"/>
          <p:cNvSpPr txBox="1"/>
          <p:nvPr/>
        </p:nvSpPr>
        <p:spPr>
          <a:xfrm>
            <a:off x="4522300" y="3247213"/>
            <a:ext cx="1229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Image Storage</a:t>
            </a:r>
            <a:endParaRPr sz="1000"/>
          </a:p>
        </p:txBody>
      </p:sp>
      <p:cxnSp>
        <p:nvCxnSpPr>
          <p:cNvPr id="422" name="Google Shape;422;p24"/>
          <p:cNvCxnSpPr/>
          <p:nvPr/>
        </p:nvCxnSpPr>
        <p:spPr>
          <a:xfrm>
            <a:off x="4682538" y="3247200"/>
            <a:ext cx="57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3" name="Google Shape;423;p24"/>
          <p:cNvCxnSpPr/>
          <p:nvPr/>
        </p:nvCxnSpPr>
        <p:spPr>
          <a:xfrm>
            <a:off x="4682538" y="3540300"/>
            <a:ext cx="57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4" name="Google Shape;424;p24"/>
          <p:cNvSpPr txBox="1"/>
          <p:nvPr/>
        </p:nvSpPr>
        <p:spPr>
          <a:xfrm>
            <a:off x="5238200" y="3023288"/>
            <a:ext cx="80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user image </a:t>
            </a:r>
            <a:endParaRPr sz="800"/>
          </a:p>
        </p:txBody>
      </p:sp>
      <p:sp>
        <p:nvSpPr>
          <p:cNvPr id="425" name="Google Shape;425;p24"/>
          <p:cNvSpPr txBox="1"/>
          <p:nvPr/>
        </p:nvSpPr>
        <p:spPr>
          <a:xfrm>
            <a:off x="3764950" y="903050"/>
            <a:ext cx="1067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Test Video</a:t>
            </a:r>
            <a:endParaRPr sz="1000"/>
          </a:p>
        </p:txBody>
      </p:sp>
      <p:cxnSp>
        <p:nvCxnSpPr>
          <p:cNvPr id="426" name="Google Shape;426;p24"/>
          <p:cNvCxnSpPr/>
          <p:nvPr/>
        </p:nvCxnSpPr>
        <p:spPr>
          <a:xfrm>
            <a:off x="3849000" y="903038"/>
            <a:ext cx="57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7" name="Google Shape;427;p24"/>
          <p:cNvCxnSpPr/>
          <p:nvPr/>
        </p:nvCxnSpPr>
        <p:spPr>
          <a:xfrm>
            <a:off x="3849000" y="1196138"/>
            <a:ext cx="57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4"/>
          <p:cNvSpPr/>
          <p:nvPr/>
        </p:nvSpPr>
        <p:spPr>
          <a:xfrm>
            <a:off x="2752900" y="4421150"/>
            <a:ext cx="479100" cy="320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cxnSp>
        <p:nvCxnSpPr>
          <p:cNvPr id="429" name="Google Shape;429;p24"/>
          <p:cNvCxnSpPr/>
          <p:nvPr/>
        </p:nvCxnSpPr>
        <p:spPr>
          <a:xfrm>
            <a:off x="3722550" y="4410338"/>
            <a:ext cx="57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0" name="Google Shape;430;p24"/>
          <p:cNvCxnSpPr/>
          <p:nvPr/>
        </p:nvCxnSpPr>
        <p:spPr>
          <a:xfrm>
            <a:off x="3722550" y="4703438"/>
            <a:ext cx="57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1" name="Google Shape;431;p24"/>
          <p:cNvSpPr txBox="1"/>
          <p:nvPr/>
        </p:nvSpPr>
        <p:spPr>
          <a:xfrm>
            <a:off x="3174350" y="4410350"/>
            <a:ext cx="1067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thread</a:t>
            </a:r>
            <a:endParaRPr sz="1000"/>
          </a:p>
        </p:txBody>
      </p:sp>
      <p:sp>
        <p:nvSpPr>
          <p:cNvPr id="432" name="Google Shape;432;p24"/>
          <p:cNvSpPr txBox="1"/>
          <p:nvPr/>
        </p:nvSpPr>
        <p:spPr>
          <a:xfrm>
            <a:off x="4248100" y="4410338"/>
            <a:ext cx="878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storage</a:t>
            </a:r>
            <a:endParaRPr sz="1000"/>
          </a:p>
        </p:txBody>
      </p:sp>
      <p:sp>
        <p:nvSpPr>
          <p:cNvPr id="433" name="Google Shape;433;p24"/>
          <p:cNvSpPr/>
          <p:nvPr/>
        </p:nvSpPr>
        <p:spPr>
          <a:xfrm>
            <a:off x="4875000" y="4373450"/>
            <a:ext cx="719700" cy="41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434" name="Google Shape;434;p24"/>
          <p:cNvSpPr txBox="1"/>
          <p:nvPr/>
        </p:nvSpPr>
        <p:spPr>
          <a:xfrm>
            <a:off x="5590000" y="4365550"/>
            <a:ext cx="687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external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device</a:t>
            </a:r>
            <a:endParaRPr sz="1000"/>
          </a:p>
        </p:txBody>
      </p:sp>
      <p:cxnSp>
        <p:nvCxnSpPr>
          <p:cNvPr id="435" name="Google Shape;435;p24"/>
          <p:cNvCxnSpPr/>
          <p:nvPr/>
        </p:nvCxnSpPr>
        <p:spPr>
          <a:xfrm flipH="1" rot="10800000">
            <a:off x="6277000" y="4574900"/>
            <a:ext cx="422100" cy="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6" name="Google Shape;436;p24"/>
          <p:cNvSpPr txBox="1"/>
          <p:nvPr/>
        </p:nvSpPr>
        <p:spPr>
          <a:xfrm>
            <a:off x="6692850" y="4365550"/>
            <a:ext cx="687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data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flow</a:t>
            </a:r>
            <a:endParaRPr sz="1000"/>
          </a:p>
        </p:txBody>
      </p:sp>
      <p:pic>
        <p:nvPicPr>
          <p:cNvPr id="437" name="Google Shape;43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9998" y="4478000"/>
            <a:ext cx="249000" cy="271013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24"/>
          <p:cNvSpPr txBox="1"/>
          <p:nvPr/>
        </p:nvSpPr>
        <p:spPr>
          <a:xfrm>
            <a:off x="7381400" y="4449250"/>
            <a:ext cx="68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cert</a:t>
            </a:r>
            <a:endParaRPr sz="1000"/>
          </a:p>
        </p:txBody>
      </p:sp>
      <p:pic>
        <p:nvPicPr>
          <p:cNvPr id="439" name="Google Shape;43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9425" y="4441575"/>
            <a:ext cx="315300" cy="3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24"/>
          <p:cNvSpPr txBox="1"/>
          <p:nvPr/>
        </p:nvSpPr>
        <p:spPr>
          <a:xfrm>
            <a:off x="8214975" y="4441575"/>
            <a:ext cx="98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Secure key</a:t>
            </a:r>
            <a:endParaRPr sz="1000"/>
          </a:p>
        </p:txBody>
      </p:sp>
      <p:cxnSp>
        <p:nvCxnSpPr>
          <p:cNvPr id="441" name="Google Shape;441;p24"/>
          <p:cNvCxnSpPr/>
          <p:nvPr/>
        </p:nvCxnSpPr>
        <p:spPr>
          <a:xfrm>
            <a:off x="3303100" y="835825"/>
            <a:ext cx="6600" cy="3175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42" name="Google Shape;442;p24"/>
          <p:cNvSpPr txBox="1"/>
          <p:nvPr/>
        </p:nvSpPr>
        <p:spPr>
          <a:xfrm>
            <a:off x="1399205" y="3372975"/>
            <a:ext cx="158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Monitoring System</a:t>
            </a:r>
            <a:endParaRPr b="1" sz="1000"/>
          </a:p>
        </p:txBody>
      </p:sp>
      <p:sp>
        <p:nvSpPr>
          <p:cNvPr id="443" name="Google Shape;443;p24"/>
          <p:cNvSpPr txBox="1"/>
          <p:nvPr/>
        </p:nvSpPr>
        <p:spPr>
          <a:xfrm>
            <a:off x="3635338" y="3365700"/>
            <a:ext cx="113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CCTV</a:t>
            </a:r>
            <a:endParaRPr b="1" sz="1000"/>
          </a:p>
        </p:txBody>
      </p:sp>
      <p:pic>
        <p:nvPicPr>
          <p:cNvPr id="444" name="Google Shape;4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550" y="1991000"/>
            <a:ext cx="687000" cy="6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5" name="Google Shape;445;p24"/>
          <p:cNvCxnSpPr/>
          <p:nvPr/>
        </p:nvCxnSpPr>
        <p:spPr>
          <a:xfrm>
            <a:off x="964550" y="2258300"/>
            <a:ext cx="5634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6" name="Google Shape;446;p24"/>
          <p:cNvCxnSpPr/>
          <p:nvPr/>
        </p:nvCxnSpPr>
        <p:spPr>
          <a:xfrm rot="10800000">
            <a:off x="967150" y="2468600"/>
            <a:ext cx="56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7" name="Google Shape;447;p24"/>
          <p:cNvSpPr txBox="1"/>
          <p:nvPr/>
        </p:nvSpPr>
        <p:spPr>
          <a:xfrm>
            <a:off x="863250" y="2419000"/>
            <a:ext cx="80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image/result</a:t>
            </a:r>
            <a:endParaRPr sz="800"/>
          </a:p>
        </p:txBody>
      </p:sp>
      <p:sp>
        <p:nvSpPr>
          <p:cNvPr id="448" name="Google Shape;448;p24"/>
          <p:cNvSpPr txBox="1"/>
          <p:nvPr/>
        </p:nvSpPr>
        <p:spPr>
          <a:xfrm>
            <a:off x="863250" y="1961800"/>
            <a:ext cx="80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start monitor</a:t>
            </a:r>
            <a:endParaRPr sz="800"/>
          </a:p>
        </p:txBody>
      </p:sp>
      <p:cxnSp>
        <p:nvCxnSpPr>
          <p:cNvPr id="449" name="Google Shape;449;p24"/>
          <p:cNvCxnSpPr/>
          <p:nvPr/>
        </p:nvCxnSpPr>
        <p:spPr>
          <a:xfrm rot="10800000">
            <a:off x="2735650" y="2081963"/>
            <a:ext cx="131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0" name="Google Shape;450;p24"/>
          <p:cNvCxnSpPr/>
          <p:nvPr/>
        </p:nvCxnSpPr>
        <p:spPr>
          <a:xfrm>
            <a:off x="2735650" y="2495288"/>
            <a:ext cx="137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1" name="Google Shape;451;p24"/>
          <p:cNvSpPr txBox="1"/>
          <p:nvPr/>
        </p:nvSpPr>
        <p:spPr>
          <a:xfrm>
            <a:off x="2622513" y="1809488"/>
            <a:ext cx="80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image/result</a:t>
            </a:r>
            <a:endParaRPr sz="800"/>
          </a:p>
        </p:txBody>
      </p:sp>
      <p:sp>
        <p:nvSpPr>
          <p:cNvPr id="452" name="Google Shape;452;p24"/>
          <p:cNvSpPr txBox="1"/>
          <p:nvPr/>
        </p:nvSpPr>
        <p:spPr>
          <a:xfrm>
            <a:off x="2622513" y="2495288"/>
            <a:ext cx="806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connection request</a:t>
            </a:r>
            <a:endParaRPr sz="800"/>
          </a:p>
        </p:txBody>
      </p:sp>
      <p:cxnSp>
        <p:nvCxnSpPr>
          <p:cNvPr id="453" name="Google Shape;453;p24"/>
          <p:cNvCxnSpPr/>
          <p:nvPr/>
        </p:nvCxnSpPr>
        <p:spPr>
          <a:xfrm flipH="1">
            <a:off x="7246950" y="3462300"/>
            <a:ext cx="9828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4" name="Google Shape;454;p24"/>
          <p:cNvCxnSpPr/>
          <p:nvPr/>
        </p:nvCxnSpPr>
        <p:spPr>
          <a:xfrm flipH="1" rot="10800000">
            <a:off x="7302100" y="3633975"/>
            <a:ext cx="9093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5" name="Google Shape;455;p24"/>
          <p:cNvSpPr txBox="1"/>
          <p:nvPr/>
        </p:nvSpPr>
        <p:spPr>
          <a:xfrm>
            <a:off x="7525630" y="3568975"/>
            <a:ext cx="113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command result</a:t>
            </a:r>
            <a:endParaRPr sz="800"/>
          </a:p>
        </p:txBody>
      </p:sp>
      <p:sp>
        <p:nvSpPr>
          <p:cNvPr id="456" name="Google Shape;456;p24"/>
          <p:cNvSpPr txBox="1"/>
          <p:nvPr/>
        </p:nvSpPr>
        <p:spPr>
          <a:xfrm>
            <a:off x="7601830" y="3187975"/>
            <a:ext cx="113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command </a:t>
            </a:r>
            <a:endParaRPr sz="800"/>
          </a:p>
        </p:txBody>
      </p:sp>
      <p:cxnSp>
        <p:nvCxnSpPr>
          <p:cNvPr id="457" name="Google Shape;457;p24"/>
          <p:cNvCxnSpPr/>
          <p:nvPr/>
        </p:nvCxnSpPr>
        <p:spPr>
          <a:xfrm rot="10800000">
            <a:off x="4842600" y="2705375"/>
            <a:ext cx="87600" cy="54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8" name="Google Shape;458;p24"/>
          <p:cNvSpPr txBox="1"/>
          <p:nvPr/>
        </p:nvSpPr>
        <p:spPr>
          <a:xfrm>
            <a:off x="4287013" y="2852038"/>
            <a:ext cx="806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user image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cxnSp>
        <p:nvCxnSpPr>
          <p:cNvPr id="459" name="Google Shape;459;p24"/>
          <p:cNvCxnSpPr>
            <a:stCxn id="421" idx="3"/>
          </p:cNvCxnSpPr>
          <p:nvPr/>
        </p:nvCxnSpPr>
        <p:spPr>
          <a:xfrm rot="10800000">
            <a:off x="5125300" y="3205963"/>
            <a:ext cx="626400" cy="21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0" name="Google Shape;460;p24"/>
          <p:cNvCxnSpPr/>
          <p:nvPr/>
        </p:nvCxnSpPr>
        <p:spPr>
          <a:xfrm>
            <a:off x="5127363" y="3545750"/>
            <a:ext cx="631800" cy="15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1" name="Google Shape;461;p24"/>
          <p:cNvSpPr txBox="1"/>
          <p:nvPr/>
        </p:nvSpPr>
        <p:spPr>
          <a:xfrm>
            <a:off x="5094500" y="3649375"/>
            <a:ext cx="806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image 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to register </a:t>
            </a:r>
            <a:endParaRPr sz="800"/>
          </a:p>
        </p:txBody>
      </p:sp>
      <p:sp>
        <p:nvSpPr>
          <p:cNvPr id="462" name="Google Shape;462;p24"/>
          <p:cNvSpPr txBox="1"/>
          <p:nvPr/>
        </p:nvSpPr>
        <p:spPr>
          <a:xfrm>
            <a:off x="5837388" y="1504688"/>
            <a:ext cx="80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captured data</a:t>
            </a:r>
            <a:endParaRPr sz="800"/>
          </a:p>
        </p:txBody>
      </p:sp>
      <p:cxnSp>
        <p:nvCxnSpPr>
          <p:cNvPr id="463" name="Google Shape;463;p24"/>
          <p:cNvCxnSpPr>
            <a:endCxn id="411" idx="1"/>
          </p:cNvCxnSpPr>
          <p:nvPr/>
        </p:nvCxnSpPr>
        <p:spPr>
          <a:xfrm>
            <a:off x="4064018" y="1176061"/>
            <a:ext cx="167100" cy="82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4" name="Google Shape;464;p24"/>
          <p:cNvSpPr txBox="1"/>
          <p:nvPr/>
        </p:nvSpPr>
        <p:spPr>
          <a:xfrm>
            <a:off x="4146513" y="1276088"/>
            <a:ext cx="80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image </a:t>
            </a:r>
            <a:endParaRPr sz="800"/>
          </a:p>
        </p:txBody>
      </p:sp>
      <p:cxnSp>
        <p:nvCxnSpPr>
          <p:cNvPr id="465" name="Google Shape;465;p24"/>
          <p:cNvCxnSpPr/>
          <p:nvPr/>
        </p:nvCxnSpPr>
        <p:spPr>
          <a:xfrm flipH="1">
            <a:off x="4822150" y="1418850"/>
            <a:ext cx="218100" cy="45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6" name="Google Shape;466;p24"/>
          <p:cNvCxnSpPr>
            <a:stCxn id="411" idx="7"/>
          </p:cNvCxnSpPr>
          <p:nvPr/>
        </p:nvCxnSpPr>
        <p:spPr>
          <a:xfrm flipH="1" rot="10800000">
            <a:off x="4950457" y="1429861"/>
            <a:ext cx="306900" cy="56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7" name="Google Shape;467;p24"/>
          <p:cNvSpPr txBox="1"/>
          <p:nvPr/>
        </p:nvSpPr>
        <p:spPr>
          <a:xfrm>
            <a:off x="4679913" y="1352288"/>
            <a:ext cx="80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log </a:t>
            </a:r>
            <a:endParaRPr sz="800"/>
          </a:p>
        </p:txBody>
      </p:sp>
      <p:sp>
        <p:nvSpPr>
          <p:cNvPr id="468" name="Google Shape;468;p24"/>
          <p:cNvSpPr txBox="1"/>
          <p:nvPr/>
        </p:nvSpPr>
        <p:spPr>
          <a:xfrm>
            <a:off x="5137113" y="1428488"/>
            <a:ext cx="80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log </a:t>
            </a:r>
            <a:endParaRPr sz="800"/>
          </a:p>
        </p:txBody>
      </p:sp>
      <p:cxnSp>
        <p:nvCxnSpPr>
          <p:cNvPr id="469" name="Google Shape;469;p24"/>
          <p:cNvCxnSpPr>
            <a:stCxn id="415" idx="2"/>
            <a:endCxn id="411" idx="6"/>
          </p:cNvCxnSpPr>
          <p:nvPr/>
        </p:nvCxnSpPr>
        <p:spPr>
          <a:xfrm rot="10800000">
            <a:off x="5099325" y="2303725"/>
            <a:ext cx="1357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0" name="Google Shape;470;p24"/>
          <p:cNvSpPr txBox="1"/>
          <p:nvPr/>
        </p:nvSpPr>
        <p:spPr>
          <a:xfrm>
            <a:off x="5822913" y="2266688"/>
            <a:ext cx="80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key </a:t>
            </a:r>
            <a:endParaRPr sz="800"/>
          </a:p>
        </p:txBody>
      </p:sp>
      <p:cxnSp>
        <p:nvCxnSpPr>
          <p:cNvPr id="471" name="Google Shape;471;p24"/>
          <p:cNvCxnSpPr>
            <a:stCxn id="415" idx="4"/>
            <a:endCxn id="416" idx="0"/>
          </p:cNvCxnSpPr>
          <p:nvPr/>
        </p:nvCxnSpPr>
        <p:spPr>
          <a:xfrm flipH="1">
            <a:off x="6399375" y="2735575"/>
            <a:ext cx="591000" cy="37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2" name="Google Shape;472;p24"/>
          <p:cNvSpPr txBox="1"/>
          <p:nvPr/>
        </p:nvSpPr>
        <p:spPr>
          <a:xfrm>
            <a:off x="6356313" y="2723888"/>
            <a:ext cx="80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key </a:t>
            </a:r>
            <a:endParaRPr sz="800"/>
          </a:p>
        </p:txBody>
      </p:sp>
      <p:cxnSp>
        <p:nvCxnSpPr>
          <p:cNvPr id="473" name="Google Shape;473;p24"/>
          <p:cNvCxnSpPr/>
          <p:nvPr/>
        </p:nvCxnSpPr>
        <p:spPr>
          <a:xfrm flipH="1" rot="10800000">
            <a:off x="0" y="576762"/>
            <a:ext cx="9144000" cy="1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74" name="Google Shape;474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19288" y="0"/>
            <a:ext cx="517084" cy="517084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24"/>
          <p:cNvSpPr txBox="1"/>
          <p:nvPr/>
        </p:nvSpPr>
        <p:spPr>
          <a:xfrm>
            <a:off x="58875" y="170825"/>
            <a:ext cx="5561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</a:rPr>
              <a:t>Monitoring System with Vulnerability</a:t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476" name="Google Shape;47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8398" y="1734800"/>
            <a:ext cx="249000" cy="271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398" y="2496800"/>
            <a:ext cx="249000" cy="271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9825" y="2155575"/>
            <a:ext cx="315300" cy="3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24"/>
          <p:cNvSpPr txBox="1"/>
          <p:nvPr/>
        </p:nvSpPr>
        <p:spPr>
          <a:xfrm>
            <a:off x="193550" y="2650600"/>
            <a:ext cx="90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Security Agent</a:t>
            </a:r>
            <a:endParaRPr sz="800"/>
          </a:p>
        </p:txBody>
      </p:sp>
      <p:cxnSp>
        <p:nvCxnSpPr>
          <p:cNvPr id="480" name="Google Shape;480;p24"/>
          <p:cNvCxnSpPr>
            <a:stCxn id="413" idx="1"/>
          </p:cNvCxnSpPr>
          <p:nvPr/>
        </p:nvCxnSpPr>
        <p:spPr>
          <a:xfrm flipH="1">
            <a:off x="5063113" y="1230750"/>
            <a:ext cx="1430100" cy="82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81" name="Google Shape;48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0000" y="796800"/>
            <a:ext cx="687000" cy="6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24"/>
          <p:cNvSpPr txBox="1"/>
          <p:nvPr/>
        </p:nvSpPr>
        <p:spPr>
          <a:xfrm>
            <a:off x="8346950" y="1431400"/>
            <a:ext cx="80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Person</a:t>
            </a:r>
            <a:endParaRPr sz="800"/>
          </a:p>
        </p:txBody>
      </p:sp>
      <p:sp>
        <p:nvSpPr>
          <p:cNvPr id="483" name="Google Shape;483;p24"/>
          <p:cNvSpPr txBox="1"/>
          <p:nvPr/>
        </p:nvSpPr>
        <p:spPr>
          <a:xfrm>
            <a:off x="-37400" y="4051450"/>
            <a:ext cx="87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legend</a:t>
            </a:r>
            <a:endParaRPr sz="1200"/>
          </a:p>
        </p:txBody>
      </p:sp>
      <p:sp>
        <p:nvSpPr>
          <p:cNvPr id="484" name="Google Shape;484;p24"/>
          <p:cNvSpPr/>
          <p:nvPr/>
        </p:nvSpPr>
        <p:spPr>
          <a:xfrm>
            <a:off x="190300" y="4502150"/>
            <a:ext cx="165300" cy="1194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4"/>
          <p:cNvSpPr/>
          <p:nvPr/>
        </p:nvSpPr>
        <p:spPr>
          <a:xfrm>
            <a:off x="1028500" y="4502150"/>
            <a:ext cx="165300" cy="1194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4"/>
          <p:cNvSpPr txBox="1"/>
          <p:nvPr/>
        </p:nvSpPr>
        <p:spPr>
          <a:xfrm>
            <a:off x="107300" y="4334150"/>
            <a:ext cx="1067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Severity 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High</a:t>
            </a:r>
            <a:endParaRPr sz="1000"/>
          </a:p>
        </p:txBody>
      </p:sp>
      <p:sp>
        <p:nvSpPr>
          <p:cNvPr id="487" name="Google Shape;487;p24"/>
          <p:cNvSpPr txBox="1"/>
          <p:nvPr/>
        </p:nvSpPr>
        <p:spPr>
          <a:xfrm>
            <a:off x="1021700" y="4334150"/>
            <a:ext cx="1067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Severity 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Medium</a:t>
            </a:r>
            <a:endParaRPr sz="1000"/>
          </a:p>
        </p:txBody>
      </p:sp>
      <p:sp>
        <p:nvSpPr>
          <p:cNvPr id="488" name="Google Shape;488;p24"/>
          <p:cNvSpPr/>
          <p:nvPr/>
        </p:nvSpPr>
        <p:spPr>
          <a:xfrm>
            <a:off x="1942900" y="4502150"/>
            <a:ext cx="165300" cy="119400"/>
          </a:xfrm>
          <a:prstGeom prst="triangl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24"/>
          <p:cNvSpPr txBox="1"/>
          <p:nvPr/>
        </p:nvSpPr>
        <p:spPr>
          <a:xfrm>
            <a:off x="1859900" y="4334150"/>
            <a:ext cx="1067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Severity 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Low</a:t>
            </a:r>
            <a:endParaRPr sz="1000"/>
          </a:p>
        </p:txBody>
      </p:sp>
      <p:sp>
        <p:nvSpPr>
          <p:cNvPr id="490" name="Google Shape;490;p24"/>
          <p:cNvSpPr/>
          <p:nvPr/>
        </p:nvSpPr>
        <p:spPr>
          <a:xfrm>
            <a:off x="1702850" y="1758950"/>
            <a:ext cx="165300" cy="1194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24"/>
          <p:cNvSpPr/>
          <p:nvPr/>
        </p:nvSpPr>
        <p:spPr>
          <a:xfrm>
            <a:off x="3912650" y="1225550"/>
            <a:ext cx="165300" cy="1194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4"/>
          <p:cNvSpPr/>
          <p:nvPr/>
        </p:nvSpPr>
        <p:spPr>
          <a:xfrm>
            <a:off x="7265450" y="996950"/>
            <a:ext cx="165300" cy="1194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4"/>
          <p:cNvSpPr/>
          <p:nvPr/>
        </p:nvSpPr>
        <p:spPr>
          <a:xfrm>
            <a:off x="3988850" y="1911350"/>
            <a:ext cx="165300" cy="1194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4"/>
          <p:cNvSpPr/>
          <p:nvPr/>
        </p:nvSpPr>
        <p:spPr>
          <a:xfrm>
            <a:off x="6808250" y="3054350"/>
            <a:ext cx="165300" cy="1194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4"/>
          <p:cNvSpPr/>
          <p:nvPr/>
        </p:nvSpPr>
        <p:spPr>
          <a:xfrm>
            <a:off x="3455450" y="1911350"/>
            <a:ext cx="165300" cy="1194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4"/>
          <p:cNvSpPr/>
          <p:nvPr/>
        </p:nvSpPr>
        <p:spPr>
          <a:xfrm>
            <a:off x="5893850" y="3054350"/>
            <a:ext cx="165300" cy="1194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4"/>
          <p:cNvSpPr/>
          <p:nvPr/>
        </p:nvSpPr>
        <p:spPr>
          <a:xfrm>
            <a:off x="6960650" y="3740150"/>
            <a:ext cx="165300" cy="1194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4"/>
          <p:cNvSpPr/>
          <p:nvPr/>
        </p:nvSpPr>
        <p:spPr>
          <a:xfrm>
            <a:off x="5893850" y="3968750"/>
            <a:ext cx="165300" cy="1194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4"/>
          <p:cNvSpPr/>
          <p:nvPr/>
        </p:nvSpPr>
        <p:spPr>
          <a:xfrm>
            <a:off x="3455450" y="2597150"/>
            <a:ext cx="165300" cy="119400"/>
          </a:xfrm>
          <a:prstGeom prst="triangl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4"/>
          <p:cNvSpPr/>
          <p:nvPr/>
        </p:nvSpPr>
        <p:spPr>
          <a:xfrm>
            <a:off x="3836450" y="2597150"/>
            <a:ext cx="165300" cy="119400"/>
          </a:xfrm>
          <a:prstGeom prst="triangl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4"/>
          <p:cNvSpPr/>
          <p:nvPr/>
        </p:nvSpPr>
        <p:spPr>
          <a:xfrm>
            <a:off x="2845850" y="1682750"/>
            <a:ext cx="165300" cy="119400"/>
          </a:xfrm>
          <a:prstGeom prst="triangl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4"/>
          <p:cNvSpPr/>
          <p:nvPr/>
        </p:nvSpPr>
        <p:spPr>
          <a:xfrm>
            <a:off x="4293650" y="2825750"/>
            <a:ext cx="165300" cy="1194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4"/>
          <p:cNvSpPr/>
          <p:nvPr/>
        </p:nvSpPr>
        <p:spPr>
          <a:xfrm>
            <a:off x="1702850" y="2825750"/>
            <a:ext cx="165300" cy="1194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4"/>
          <p:cNvSpPr/>
          <p:nvPr/>
        </p:nvSpPr>
        <p:spPr>
          <a:xfrm>
            <a:off x="4446050" y="1682750"/>
            <a:ext cx="165300" cy="1194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4"/>
          <p:cNvSpPr/>
          <p:nvPr/>
        </p:nvSpPr>
        <p:spPr>
          <a:xfrm>
            <a:off x="5208050" y="2063750"/>
            <a:ext cx="165300" cy="1194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24"/>
          <p:cNvSpPr txBox="1"/>
          <p:nvPr/>
        </p:nvSpPr>
        <p:spPr>
          <a:xfrm>
            <a:off x="8729475" y="4792775"/>
            <a:ext cx="30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10</a:t>
            </a:r>
            <a:endParaRPr sz="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5"/>
          <p:cNvSpPr txBox="1"/>
          <p:nvPr/>
        </p:nvSpPr>
        <p:spPr>
          <a:xfrm>
            <a:off x="108825" y="85930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dk1"/>
                </a:solidFill>
              </a:rPr>
              <a:t>Vulnerability High</a:t>
            </a:r>
            <a:r>
              <a:rPr lang="ko" u="sng"/>
              <a:t> : CCTV</a:t>
            </a:r>
            <a:endParaRPr u="sng"/>
          </a:p>
        </p:txBody>
      </p:sp>
      <p:sp>
        <p:nvSpPr>
          <p:cNvPr id="512" name="Google Shape;512;p25"/>
          <p:cNvSpPr txBox="1"/>
          <p:nvPr/>
        </p:nvSpPr>
        <p:spPr>
          <a:xfrm>
            <a:off x="261225" y="1332575"/>
            <a:ext cx="8434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1</a:t>
            </a:r>
            <a:r>
              <a:rPr b="1" lang="ko"/>
              <a:t>. Recorded Play (TEST RUN):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There is no recorded play in the requirements document.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But if you manually run CCTV with recorded playback file name, you can run it with recorded playback.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When all recorded videos are played, the connection is disconnected and the service is stopped.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If the recorded video is incorrect, the connection will be disconnected and the service will be stopped.</a:t>
            </a:r>
            <a:endParaRPr/>
          </a:p>
        </p:txBody>
      </p:sp>
      <p:sp>
        <p:nvSpPr>
          <p:cNvPr id="513" name="Google Shape;513;p25"/>
          <p:cNvSpPr txBox="1"/>
          <p:nvPr/>
        </p:nvSpPr>
        <p:spPr>
          <a:xfrm>
            <a:off x="490300" y="3138900"/>
            <a:ext cx="151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1.</a:t>
            </a:r>
            <a:r>
              <a:rPr lang="ko" sz="1200"/>
              <a:t>normal video file</a:t>
            </a:r>
            <a:endParaRPr sz="1200"/>
          </a:p>
        </p:txBody>
      </p:sp>
      <p:pic>
        <p:nvPicPr>
          <p:cNvPr id="514" name="Google Shape;5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6600" y="3151063"/>
            <a:ext cx="2428875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6600" y="3527925"/>
            <a:ext cx="2066925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25"/>
          <p:cNvSpPr txBox="1"/>
          <p:nvPr/>
        </p:nvSpPr>
        <p:spPr>
          <a:xfrm>
            <a:off x="484275" y="3604125"/>
            <a:ext cx="231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2.</a:t>
            </a:r>
            <a:r>
              <a:rPr lang="ko" sz="1200"/>
              <a:t>normal video file, all played</a:t>
            </a:r>
            <a:endParaRPr sz="1200"/>
          </a:p>
        </p:txBody>
      </p:sp>
      <p:pic>
        <p:nvPicPr>
          <p:cNvPr id="517" name="Google Shape;51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6588" y="4028600"/>
            <a:ext cx="2447925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25"/>
          <p:cNvSpPr txBox="1"/>
          <p:nvPr/>
        </p:nvSpPr>
        <p:spPr>
          <a:xfrm>
            <a:off x="511675" y="4104800"/>
            <a:ext cx="172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3.</a:t>
            </a:r>
            <a:r>
              <a:rPr lang="ko" sz="1200"/>
              <a:t>incorrect video file</a:t>
            </a:r>
            <a:endParaRPr sz="1200"/>
          </a:p>
        </p:txBody>
      </p:sp>
      <p:sp>
        <p:nvSpPr>
          <p:cNvPr id="519" name="Google Shape;519;p25"/>
          <p:cNvSpPr/>
          <p:nvPr/>
        </p:nvSpPr>
        <p:spPr>
          <a:xfrm>
            <a:off x="6140449" y="3679200"/>
            <a:ext cx="1037400" cy="663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Monitoring</a:t>
            </a:r>
            <a:r>
              <a:rPr lang="ko" sz="1000"/>
              <a:t> </a:t>
            </a:r>
            <a:r>
              <a:rPr lang="ko" sz="1000"/>
              <a:t>system</a:t>
            </a:r>
            <a:endParaRPr sz="1000"/>
          </a:p>
        </p:txBody>
      </p:sp>
      <p:sp>
        <p:nvSpPr>
          <p:cNvPr id="520" name="Google Shape;520;p25"/>
          <p:cNvSpPr/>
          <p:nvPr/>
        </p:nvSpPr>
        <p:spPr>
          <a:xfrm>
            <a:off x="8157966" y="3651681"/>
            <a:ext cx="803700" cy="663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CCTV</a:t>
            </a:r>
            <a:endParaRPr sz="1000"/>
          </a:p>
        </p:txBody>
      </p:sp>
      <p:sp>
        <p:nvSpPr>
          <p:cNvPr id="521" name="Google Shape;521;p25"/>
          <p:cNvSpPr txBox="1"/>
          <p:nvPr/>
        </p:nvSpPr>
        <p:spPr>
          <a:xfrm>
            <a:off x="7822516" y="2878768"/>
            <a:ext cx="84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Test Video</a:t>
            </a:r>
            <a:endParaRPr sz="1000"/>
          </a:p>
        </p:txBody>
      </p:sp>
      <p:cxnSp>
        <p:nvCxnSpPr>
          <p:cNvPr id="522" name="Google Shape;522;p25"/>
          <p:cNvCxnSpPr/>
          <p:nvPr/>
        </p:nvCxnSpPr>
        <p:spPr>
          <a:xfrm>
            <a:off x="7973808" y="3132327"/>
            <a:ext cx="454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3" name="Google Shape;523;p25"/>
          <p:cNvCxnSpPr/>
          <p:nvPr/>
        </p:nvCxnSpPr>
        <p:spPr>
          <a:xfrm>
            <a:off x="7973808" y="2954958"/>
            <a:ext cx="454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24" name="Google Shape;52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52678" y="3743237"/>
            <a:ext cx="542669" cy="5280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5" name="Google Shape;525;p25"/>
          <p:cNvCxnSpPr/>
          <p:nvPr/>
        </p:nvCxnSpPr>
        <p:spPr>
          <a:xfrm>
            <a:off x="5695347" y="3948677"/>
            <a:ext cx="4449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6" name="Google Shape;526;p25"/>
          <p:cNvCxnSpPr/>
          <p:nvPr/>
        </p:nvCxnSpPr>
        <p:spPr>
          <a:xfrm rot="10800000">
            <a:off x="5697267" y="4110308"/>
            <a:ext cx="44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7" name="Google Shape;527;p25"/>
          <p:cNvSpPr txBox="1"/>
          <p:nvPr/>
        </p:nvSpPr>
        <p:spPr>
          <a:xfrm>
            <a:off x="5615329" y="4072187"/>
            <a:ext cx="636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image/result</a:t>
            </a:r>
            <a:endParaRPr sz="800"/>
          </a:p>
        </p:txBody>
      </p:sp>
      <p:sp>
        <p:nvSpPr>
          <p:cNvPr id="528" name="Google Shape;528;p25"/>
          <p:cNvSpPr txBox="1"/>
          <p:nvPr/>
        </p:nvSpPr>
        <p:spPr>
          <a:xfrm>
            <a:off x="5615329" y="3720795"/>
            <a:ext cx="636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start monitor</a:t>
            </a:r>
            <a:endParaRPr sz="800"/>
          </a:p>
        </p:txBody>
      </p:sp>
      <p:cxnSp>
        <p:nvCxnSpPr>
          <p:cNvPr id="529" name="Google Shape;529;p25"/>
          <p:cNvCxnSpPr/>
          <p:nvPr/>
        </p:nvCxnSpPr>
        <p:spPr>
          <a:xfrm rot="10800000">
            <a:off x="7094430" y="3813148"/>
            <a:ext cx="103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0" name="Google Shape;530;p25"/>
          <p:cNvCxnSpPr/>
          <p:nvPr/>
        </p:nvCxnSpPr>
        <p:spPr>
          <a:xfrm>
            <a:off x="7094360" y="4130819"/>
            <a:ext cx="108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1" name="Google Shape;531;p25"/>
          <p:cNvSpPr txBox="1"/>
          <p:nvPr/>
        </p:nvSpPr>
        <p:spPr>
          <a:xfrm>
            <a:off x="7005006" y="3603725"/>
            <a:ext cx="1088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image/result</a:t>
            </a:r>
            <a:endParaRPr sz="800"/>
          </a:p>
        </p:txBody>
      </p:sp>
      <p:sp>
        <p:nvSpPr>
          <p:cNvPr id="532" name="Google Shape;532;p25"/>
          <p:cNvSpPr txBox="1"/>
          <p:nvPr/>
        </p:nvSpPr>
        <p:spPr>
          <a:xfrm>
            <a:off x="7005006" y="4130825"/>
            <a:ext cx="1088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connection request</a:t>
            </a:r>
            <a:endParaRPr sz="800"/>
          </a:p>
        </p:txBody>
      </p:sp>
      <p:cxnSp>
        <p:nvCxnSpPr>
          <p:cNvPr id="533" name="Google Shape;533;p25"/>
          <p:cNvCxnSpPr>
            <a:endCxn id="520" idx="1"/>
          </p:cNvCxnSpPr>
          <p:nvPr/>
        </p:nvCxnSpPr>
        <p:spPr>
          <a:xfrm>
            <a:off x="8143665" y="3116807"/>
            <a:ext cx="132000" cy="63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4" name="Google Shape;534;p25"/>
          <p:cNvSpPr txBox="1"/>
          <p:nvPr/>
        </p:nvSpPr>
        <p:spPr>
          <a:xfrm>
            <a:off x="5086325" y="4250188"/>
            <a:ext cx="71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Security Agent</a:t>
            </a:r>
            <a:endParaRPr sz="800"/>
          </a:p>
        </p:txBody>
      </p:sp>
      <p:sp>
        <p:nvSpPr>
          <p:cNvPr id="535" name="Google Shape;535;p25"/>
          <p:cNvSpPr txBox="1"/>
          <p:nvPr/>
        </p:nvSpPr>
        <p:spPr>
          <a:xfrm>
            <a:off x="6680025" y="3262375"/>
            <a:ext cx="165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A86E8"/>
                </a:solidFill>
              </a:rPr>
              <a:t>Service stopped</a:t>
            </a:r>
            <a:endParaRPr>
              <a:solidFill>
                <a:srgbClr val="4A86E8"/>
              </a:solidFill>
            </a:endParaRPr>
          </a:p>
        </p:txBody>
      </p:sp>
      <p:cxnSp>
        <p:nvCxnSpPr>
          <p:cNvPr id="536" name="Google Shape;536;p25"/>
          <p:cNvCxnSpPr/>
          <p:nvPr/>
        </p:nvCxnSpPr>
        <p:spPr>
          <a:xfrm flipH="1" rot="10800000">
            <a:off x="0" y="576762"/>
            <a:ext cx="9144000" cy="1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37" name="Google Shape;537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19288" y="0"/>
            <a:ext cx="517084" cy="517084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25"/>
          <p:cNvSpPr txBox="1"/>
          <p:nvPr/>
        </p:nvSpPr>
        <p:spPr>
          <a:xfrm>
            <a:off x="58875" y="170825"/>
            <a:ext cx="5561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</a:rPr>
              <a:t>Vulnerability analysis - CCTV</a:t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539" name="Google Shape;539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42450" y="735606"/>
            <a:ext cx="2316301" cy="92486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40" name="Google Shape;540;p25"/>
          <p:cNvSpPr/>
          <p:nvPr/>
        </p:nvSpPr>
        <p:spPr>
          <a:xfrm>
            <a:off x="6139550" y="963003"/>
            <a:ext cx="722100" cy="40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541" name="Google Shape;541;p25"/>
          <p:cNvSpPr txBox="1"/>
          <p:nvPr/>
        </p:nvSpPr>
        <p:spPr>
          <a:xfrm>
            <a:off x="8729475" y="4792775"/>
            <a:ext cx="30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11</a:t>
            </a:r>
            <a:endParaRPr sz="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6"/>
          <p:cNvSpPr txBox="1"/>
          <p:nvPr/>
        </p:nvSpPr>
        <p:spPr>
          <a:xfrm>
            <a:off x="108825" y="85930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dk1"/>
                </a:solidFill>
              </a:rPr>
              <a:t>Vulnerability High</a:t>
            </a:r>
            <a:r>
              <a:rPr lang="ko" u="sng"/>
              <a:t> : CCTV</a:t>
            </a:r>
            <a:endParaRPr u="sng"/>
          </a:p>
        </p:txBody>
      </p:sp>
      <p:sp>
        <p:nvSpPr>
          <p:cNvPr id="547" name="Google Shape;547;p26"/>
          <p:cNvSpPr txBox="1"/>
          <p:nvPr/>
        </p:nvSpPr>
        <p:spPr>
          <a:xfrm>
            <a:off x="283725" y="1522925"/>
            <a:ext cx="5468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2</a:t>
            </a:r>
            <a:r>
              <a:rPr b="1" lang="ko"/>
              <a:t>. </a:t>
            </a:r>
            <a:r>
              <a:rPr b="1" lang="ko"/>
              <a:t>Unable to verify as a video file</a:t>
            </a:r>
            <a:r>
              <a:rPr b="1" lang="ko"/>
              <a:t> 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There is a log file, so you can check who entered when, but you can't check it because the video is not saved.</a:t>
            </a:r>
            <a:endParaRPr/>
          </a:p>
        </p:txBody>
      </p:sp>
      <p:pic>
        <p:nvPicPr>
          <p:cNvPr id="548" name="Google Shape;5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3550" y="1377824"/>
            <a:ext cx="932325" cy="9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3150" y="1601499"/>
            <a:ext cx="591770" cy="5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26"/>
          <p:cNvSpPr txBox="1"/>
          <p:nvPr/>
        </p:nvSpPr>
        <p:spPr>
          <a:xfrm>
            <a:off x="6846900" y="1079225"/>
            <a:ext cx="165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A86E8"/>
                </a:solidFill>
              </a:rPr>
              <a:t>Need to provide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551" name="Google Shape;551;p26"/>
          <p:cNvSpPr txBox="1"/>
          <p:nvPr/>
        </p:nvSpPr>
        <p:spPr>
          <a:xfrm>
            <a:off x="283725" y="3123125"/>
            <a:ext cx="5468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3</a:t>
            </a:r>
            <a:r>
              <a:rPr b="1" lang="ko"/>
              <a:t>. </a:t>
            </a:r>
            <a:r>
              <a:rPr b="1" lang="ko"/>
              <a:t>Video file encryption required</a:t>
            </a:r>
            <a:r>
              <a:rPr b="1" lang="ko"/>
              <a:t> 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Encryption is required for video files that can be hijacked when intrusion into the monitoring system from outside.</a:t>
            </a:r>
            <a:endParaRPr/>
          </a:p>
        </p:txBody>
      </p:sp>
      <p:pic>
        <p:nvPicPr>
          <p:cNvPr id="552" name="Google Shape;55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1375" y="3292174"/>
            <a:ext cx="591770" cy="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4667" y="3369975"/>
            <a:ext cx="420399" cy="420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4" name="Google Shape;554;p26"/>
          <p:cNvCxnSpPr/>
          <p:nvPr/>
        </p:nvCxnSpPr>
        <p:spPr>
          <a:xfrm flipH="1">
            <a:off x="7457275" y="1391075"/>
            <a:ext cx="64500" cy="2097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5" name="Google Shape;555;p26"/>
          <p:cNvSpPr txBox="1"/>
          <p:nvPr/>
        </p:nvSpPr>
        <p:spPr>
          <a:xfrm>
            <a:off x="6846900" y="2831825"/>
            <a:ext cx="165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A86E8"/>
                </a:solidFill>
              </a:rPr>
              <a:t>Need to provide</a:t>
            </a:r>
            <a:endParaRPr>
              <a:solidFill>
                <a:srgbClr val="4A86E8"/>
              </a:solidFill>
            </a:endParaRPr>
          </a:p>
        </p:txBody>
      </p:sp>
      <p:cxnSp>
        <p:nvCxnSpPr>
          <p:cNvPr id="556" name="Google Shape;556;p26"/>
          <p:cNvCxnSpPr/>
          <p:nvPr/>
        </p:nvCxnSpPr>
        <p:spPr>
          <a:xfrm flipH="1">
            <a:off x="7457275" y="3143675"/>
            <a:ext cx="64500" cy="2097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7" name="Google Shape;557;p26"/>
          <p:cNvCxnSpPr/>
          <p:nvPr/>
        </p:nvCxnSpPr>
        <p:spPr>
          <a:xfrm flipH="1" rot="10800000">
            <a:off x="0" y="576762"/>
            <a:ext cx="9144000" cy="1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58" name="Google Shape;558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19288" y="0"/>
            <a:ext cx="517084" cy="517084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26"/>
          <p:cNvSpPr txBox="1"/>
          <p:nvPr/>
        </p:nvSpPr>
        <p:spPr>
          <a:xfrm>
            <a:off x="58875" y="170825"/>
            <a:ext cx="5561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</a:rPr>
              <a:t>Vulnerability analysis - CCTV</a:t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560" name="Google Shape;560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13650" y="735606"/>
            <a:ext cx="2316301" cy="92486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61" name="Google Shape;561;p26"/>
          <p:cNvSpPr/>
          <p:nvPr/>
        </p:nvSpPr>
        <p:spPr>
          <a:xfrm>
            <a:off x="4310750" y="963003"/>
            <a:ext cx="722100" cy="40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562" name="Google Shape;562;p26"/>
          <p:cNvSpPr txBox="1"/>
          <p:nvPr/>
        </p:nvSpPr>
        <p:spPr>
          <a:xfrm>
            <a:off x="8729475" y="4792775"/>
            <a:ext cx="30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12</a:t>
            </a:r>
            <a:endParaRPr sz="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27"/>
          <p:cNvSpPr txBox="1"/>
          <p:nvPr/>
        </p:nvSpPr>
        <p:spPr>
          <a:xfrm>
            <a:off x="108825" y="85930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/>
              <a:t>Vulnerability High</a:t>
            </a:r>
            <a:r>
              <a:rPr lang="ko" u="sng"/>
              <a:t> : Monitoring system </a:t>
            </a:r>
            <a:endParaRPr u="sng"/>
          </a:p>
        </p:txBody>
      </p:sp>
      <p:pic>
        <p:nvPicPr>
          <p:cNvPr id="568" name="Google Shape;5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3050" y="1482512"/>
            <a:ext cx="1313300" cy="13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27"/>
          <p:cNvSpPr txBox="1"/>
          <p:nvPr/>
        </p:nvSpPr>
        <p:spPr>
          <a:xfrm>
            <a:off x="359925" y="1599125"/>
            <a:ext cx="4164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1. No user authentication 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There is no authentication procedure for security agent, so there is a possibility of exposure of CCTV information.</a:t>
            </a:r>
            <a:endParaRPr/>
          </a:p>
        </p:txBody>
      </p:sp>
      <p:sp>
        <p:nvSpPr>
          <p:cNvPr id="570" name="Google Shape;570;p27"/>
          <p:cNvSpPr txBox="1"/>
          <p:nvPr/>
        </p:nvSpPr>
        <p:spPr>
          <a:xfrm>
            <a:off x="359925" y="3123125"/>
            <a:ext cx="4164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2</a:t>
            </a:r>
            <a:r>
              <a:rPr b="1" lang="ko"/>
              <a:t>. Unable to check whether it is a live video or a recorded video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There is no icon to indicate when CCTV is shown live or when it shows recorded video, so it is impossible to distinguish between them.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Currently, we can check the video is recorded when 'friends' is played.</a:t>
            </a:r>
            <a:endParaRPr/>
          </a:p>
        </p:txBody>
      </p:sp>
      <p:pic>
        <p:nvPicPr>
          <p:cNvPr id="571" name="Google Shape;57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0750" y="3358600"/>
            <a:ext cx="1262100" cy="12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3850" y="3709299"/>
            <a:ext cx="591770" cy="5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27"/>
          <p:cNvSpPr txBox="1"/>
          <p:nvPr/>
        </p:nvSpPr>
        <p:spPr>
          <a:xfrm>
            <a:off x="6465900" y="1003025"/>
            <a:ext cx="165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A86E8"/>
                </a:solidFill>
              </a:rPr>
              <a:t>Need to provide</a:t>
            </a:r>
            <a:endParaRPr>
              <a:solidFill>
                <a:srgbClr val="4A86E8"/>
              </a:solidFill>
            </a:endParaRPr>
          </a:p>
        </p:txBody>
      </p:sp>
      <p:cxnSp>
        <p:nvCxnSpPr>
          <p:cNvPr id="574" name="Google Shape;574;p27"/>
          <p:cNvCxnSpPr/>
          <p:nvPr/>
        </p:nvCxnSpPr>
        <p:spPr>
          <a:xfrm flipH="1">
            <a:off x="7076275" y="1314875"/>
            <a:ext cx="64500" cy="2097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5" name="Google Shape;575;p27"/>
          <p:cNvSpPr txBox="1"/>
          <p:nvPr/>
        </p:nvSpPr>
        <p:spPr>
          <a:xfrm>
            <a:off x="5856300" y="3136625"/>
            <a:ext cx="165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A86E8"/>
                </a:solidFill>
              </a:rPr>
              <a:t>Need to provide</a:t>
            </a:r>
            <a:endParaRPr>
              <a:solidFill>
                <a:srgbClr val="4A86E8"/>
              </a:solidFill>
            </a:endParaRPr>
          </a:p>
        </p:txBody>
      </p:sp>
      <p:cxnSp>
        <p:nvCxnSpPr>
          <p:cNvPr id="576" name="Google Shape;576;p27"/>
          <p:cNvCxnSpPr/>
          <p:nvPr/>
        </p:nvCxnSpPr>
        <p:spPr>
          <a:xfrm flipH="1">
            <a:off x="6390475" y="3448475"/>
            <a:ext cx="64500" cy="2097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7" name="Google Shape;577;p27"/>
          <p:cNvCxnSpPr/>
          <p:nvPr/>
        </p:nvCxnSpPr>
        <p:spPr>
          <a:xfrm>
            <a:off x="6892925" y="3466625"/>
            <a:ext cx="185700" cy="1854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8" name="Google Shape;578;p27"/>
          <p:cNvCxnSpPr/>
          <p:nvPr/>
        </p:nvCxnSpPr>
        <p:spPr>
          <a:xfrm flipH="1" rot="10800000">
            <a:off x="0" y="576762"/>
            <a:ext cx="9144000" cy="1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79" name="Google Shape;579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19288" y="0"/>
            <a:ext cx="517084" cy="517084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27"/>
          <p:cNvSpPr txBox="1"/>
          <p:nvPr/>
        </p:nvSpPr>
        <p:spPr>
          <a:xfrm>
            <a:off x="58875" y="170825"/>
            <a:ext cx="5561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</a:rPr>
              <a:t>Vulnerability analysis - Monitoring system</a:t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581" name="Google Shape;581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61250" y="735606"/>
            <a:ext cx="2316301" cy="92486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82" name="Google Shape;582;p27"/>
          <p:cNvSpPr/>
          <p:nvPr/>
        </p:nvSpPr>
        <p:spPr>
          <a:xfrm>
            <a:off x="3396350" y="963003"/>
            <a:ext cx="722100" cy="40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583" name="Google Shape;583;p27"/>
          <p:cNvSpPr txBox="1"/>
          <p:nvPr/>
        </p:nvSpPr>
        <p:spPr>
          <a:xfrm>
            <a:off x="8729475" y="4792775"/>
            <a:ext cx="30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13</a:t>
            </a:r>
            <a:endParaRPr sz="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8"/>
          <p:cNvSpPr txBox="1"/>
          <p:nvPr/>
        </p:nvSpPr>
        <p:spPr>
          <a:xfrm>
            <a:off x="108825" y="85930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dk1"/>
                </a:solidFill>
              </a:rPr>
              <a:t>Vulnerability High</a:t>
            </a:r>
            <a:r>
              <a:rPr lang="ko" u="sng"/>
              <a:t> : Camera</a:t>
            </a:r>
            <a:endParaRPr u="sng"/>
          </a:p>
        </p:txBody>
      </p:sp>
      <p:pic>
        <p:nvPicPr>
          <p:cNvPr id="589" name="Google Shape;589;p28"/>
          <p:cNvPicPr preferRelativeResize="0"/>
          <p:nvPr/>
        </p:nvPicPr>
        <p:blipFill rotWithShape="1">
          <a:blip r:embed="rId3">
            <a:alphaModFix/>
          </a:blip>
          <a:srcRect b="-1978" l="0" r="-1978" t="0"/>
          <a:stretch/>
        </p:blipFill>
        <p:spPr>
          <a:xfrm>
            <a:off x="2672975" y="2155975"/>
            <a:ext cx="3625174" cy="2860399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28"/>
          <p:cNvSpPr txBox="1"/>
          <p:nvPr/>
        </p:nvSpPr>
        <p:spPr>
          <a:xfrm>
            <a:off x="426500" y="1290675"/>
            <a:ext cx="7897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Fake face :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When the security agent goes to the bathroom for a while,there are no countermeasures against the fake face.</a:t>
            </a:r>
            <a:endParaRPr/>
          </a:p>
        </p:txBody>
      </p:sp>
      <p:cxnSp>
        <p:nvCxnSpPr>
          <p:cNvPr id="591" name="Google Shape;591;p28"/>
          <p:cNvCxnSpPr/>
          <p:nvPr/>
        </p:nvCxnSpPr>
        <p:spPr>
          <a:xfrm flipH="1" rot="10800000">
            <a:off x="0" y="576762"/>
            <a:ext cx="9144000" cy="1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92" name="Google Shape;59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19288" y="0"/>
            <a:ext cx="517084" cy="517084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28"/>
          <p:cNvSpPr txBox="1"/>
          <p:nvPr/>
        </p:nvSpPr>
        <p:spPr>
          <a:xfrm>
            <a:off x="58875" y="170825"/>
            <a:ext cx="5561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</a:rPr>
              <a:t>Vulnerability analysis - Camera</a:t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594" name="Google Shape;59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2450" y="735606"/>
            <a:ext cx="2316301" cy="92486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5" name="Google Shape;595;p28"/>
          <p:cNvSpPr/>
          <p:nvPr/>
        </p:nvSpPr>
        <p:spPr>
          <a:xfrm>
            <a:off x="6977750" y="658200"/>
            <a:ext cx="681000" cy="40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596" name="Google Shape;596;p28"/>
          <p:cNvSpPr txBox="1"/>
          <p:nvPr/>
        </p:nvSpPr>
        <p:spPr>
          <a:xfrm>
            <a:off x="8729475" y="4792775"/>
            <a:ext cx="30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14</a:t>
            </a:r>
            <a:endParaRPr sz="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9"/>
          <p:cNvSpPr txBox="1"/>
          <p:nvPr/>
        </p:nvSpPr>
        <p:spPr>
          <a:xfrm>
            <a:off x="108825" y="85930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dk1"/>
                </a:solidFill>
              </a:rPr>
              <a:t>Vulnerability High</a:t>
            </a:r>
            <a:r>
              <a:rPr lang="ko" u="sng"/>
              <a:t> : User register</a:t>
            </a:r>
            <a:endParaRPr u="sng"/>
          </a:p>
        </p:txBody>
      </p:sp>
      <p:sp>
        <p:nvSpPr>
          <p:cNvPr id="602" name="Google Shape;602;p29"/>
          <p:cNvSpPr txBox="1"/>
          <p:nvPr/>
        </p:nvSpPr>
        <p:spPr>
          <a:xfrm>
            <a:off x="502700" y="1290675"/>
            <a:ext cx="7399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Admin account hijacking</a:t>
            </a:r>
            <a:r>
              <a:rPr b="1" lang="ko"/>
              <a:t> :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There is no password guide for account creation, so if an account is created with an easy password, the admin account may be hijacked.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- If the admin account is exposed, follow-up actions such as user registration become possible.</a:t>
            </a:r>
            <a:endParaRPr/>
          </a:p>
        </p:txBody>
      </p:sp>
      <p:pic>
        <p:nvPicPr>
          <p:cNvPr id="603" name="Google Shape;6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5275" y="2964850"/>
            <a:ext cx="3606600" cy="1828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cxnSp>
        <p:nvCxnSpPr>
          <p:cNvPr id="604" name="Google Shape;604;p29"/>
          <p:cNvCxnSpPr/>
          <p:nvPr/>
        </p:nvCxnSpPr>
        <p:spPr>
          <a:xfrm flipH="1" rot="10800000">
            <a:off x="0" y="576762"/>
            <a:ext cx="9144000" cy="1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05" name="Google Shape;60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19288" y="0"/>
            <a:ext cx="517084" cy="517084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29"/>
          <p:cNvSpPr txBox="1"/>
          <p:nvPr/>
        </p:nvSpPr>
        <p:spPr>
          <a:xfrm>
            <a:off x="58875" y="170825"/>
            <a:ext cx="5561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</a:rPr>
              <a:t>Vulnerability analysis - User register</a:t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607" name="Google Shape;60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2450" y="735606"/>
            <a:ext cx="2316301" cy="92486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08" name="Google Shape;608;p29"/>
          <p:cNvSpPr/>
          <p:nvPr/>
        </p:nvSpPr>
        <p:spPr>
          <a:xfrm>
            <a:off x="6707997" y="1267800"/>
            <a:ext cx="945900" cy="40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609" name="Google Shape;609;p29"/>
          <p:cNvSpPr txBox="1"/>
          <p:nvPr/>
        </p:nvSpPr>
        <p:spPr>
          <a:xfrm>
            <a:off x="8729475" y="4792775"/>
            <a:ext cx="30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15</a:t>
            </a:r>
            <a:endParaRPr sz="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0"/>
          <p:cNvSpPr txBox="1"/>
          <p:nvPr/>
        </p:nvSpPr>
        <p:spPr>
          <a:xfrm>
            <a:off x="108825" y="78310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dk1"/>
                </a:solidFill>
              </a:rPr>
              <a:t>Vulnerability High</a:t>
            </a:r>
            <a:r>
              <a:rPr lang="ko" u="sng"/>
              <a:t> : Common</a:t>
            </a:r>
            <a:endParaRPr u="sng"/>
          </a:p>
        </p:txBody>
      </p:sp>
      <p:sp>
        <p:nvSpPr>
          <p:cNvPr id="615" name="Google Shape;615;p30"/>
          <p:cNvSpPr txBox="1"/>
          <p:nvPr/>
        </p:nvSpPr>
        <p:spPr>
          <a:xfrm>
            <a:off x="336602" y="1259575"/>
            <a:ext cx="8677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" sz="1200"/>
              <a:t>34 open source known v</a:t>
            </a:r>
            <a:r>
              <a:rPr lang="ko" sz="1200"/>
              <a:t>ulnerabilities identified by the analysis of Team 3.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" sz="1200">
                <a:solidFill>
                  <a:schemeClr val="dk1"/>
                </a:solidFill>
              </a:rPr>
              <a:t>The remaining known vulnerabilities can be exploited by attackers. 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" sz="1200">
                <a:solidFill>
                  <a:schemeClr val="dk1"/>
                </a:solidFill>
              </a:rPr>
              <a:t>To a</a:t>
            </a:r>
            <a:r>
              <a:rPr lang="ko" sz="1200">
                <a:solidFill>
                  <a:schemeClr val="dk1"/>
                </a:solidFill>
              </a:rPr>
              <a:t>pply the latest security updates is recommended</a:t>
            </a:r>
            <a:r>
              <a:rPr lang="ko" sz="1200">
                <a:solidFill>
                  <a:schemeClr val="dk1"/>
                </a:solidFill>
              </a:rPr>
              <a:t>.</a:t>
            </a:r>
            <a:endParaRPr sz="1200"/>
          </a:p>
        </p:txBody>
      </p:sp>
      <p:pic>
        <p:nvPicPr>
          <p:cNvPr id="616" name="Google Shape;61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5419" y="679947"/>
            <a:ext cx="2258284" cy="168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7154" y="1651375"/>
            <a:ext cx="962600" cy="7020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18" name="Google Shape;618;p30"/>
          <p:cNvGraphicFramePr/>
          <p:nvPr/>
        </p:nvGraphicFramePr>
        <p:xfrm>
          <a:off x="606913" y="24627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{70BDECC7-2B48-4048-8932-5432C87AF9BC}</a:tableStyleId>
              </a:tblPr>
              <a:tblGrid>
                <a:gridCol w="352150"/>
                <a:gridCol w="896325"/>
                <a:gridCol w="624250"/>
                <a:gridCol w="624250"/>
                <a:gridCol w="624250"/>
                <a:gridCol w="3998125"/>
              </a:tblGrid>
              <a:tr h="378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No.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OSS Name / Version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CVE ID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Severity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NVD Score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Description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548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OpenSSL v1.1.1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sng">
                          <a:solidFill>
                            <a:schemeClr val="hlink"/>
                          </a:solidFill>
                          <a:hlinkClick r:id="rId5"/>
                        </a:rPr>
                        <a:t>CVE-2021-23840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High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7.5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Calls to EVP_CipherUpdate, EVP_EncryptUpdate and EVP_DecryptUpdate may overflow the output length argument in some cases where the input length is close t ...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07925">
                <a:tc gridSpan="6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...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</a:tr>
              <a:tr h="548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4292E"/>
                          </a:solidFill>
                        </a:rPr>
                        <a:t>OpenCV 4.1.1</a:t>
                      </a:r>
                      <a:endParaRPr sz="1000">
                        <a:solidFill>
                          <a:srgbClr val="24292E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u="sng">
                          <a:solidFill>
                            <a:schemeClr val="hlink"/>
                          </a:solidFill>
                          <a:hlinkClick r:id="rId6"/>
                        </a:rPr>
                        <a:t>CVE-2019-5064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High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8.8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An exploitable heap buffer overflow vulnerability exists in the data structure persistence functionality of OpenCV, before version 4.2.0. A specially crafted ...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07925">
                <a:tc gridSpan="6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...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</a:tr>
              <a:tr h="548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9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Jetson Linux 32.5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CVE‑2021‑34372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-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8.2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Trusty (the trusted OS produced by NVIDIA for Jetson devices) driver contains a vulnerability in the NVIDIA OTE protocol message parsing code where an integer ...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619" name="Google Shape;619;p30"/>
          <p:cNvCxnSpPr/>
          <p:nvPr/>
        </p:nvCxnSpPr>
        <p:spPr>
          <a:xfrm flipH="1" rot="10800000">
            <a:off x="0" y="576762"/>
            <a:ext cx="9144000" cy="1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20" name="Google Shape;620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19288" y="0"/>
            <a:ext cx="517084" cy="517084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30"/>
          <p:cNvSpPr txBox="1"/>
          <p:nvPr/>
        </p:nvSpPr>
        <p:spPr>
          <a:xfrm>
            <a:off x="58875" y="170825"/>
            <a:ext cx="5561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</a:rPr>
              <a:t>Vulnerability analysis - Common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622" name="Google Shape;622;p30"/>
          <p:cNvSpPr txBox="1"/>
          <p:nvPr/>
        </p:nvSpPr>
        <p:spPr>
          <a:xfrm>
            <a:off x="8729475" y="4792775"/>
            <a:ext cx="30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16</a:t>
            </a:r>
            <a:endParaRPr sz="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7" name="Google Shape;627;p31"/>
          <p:cNvGrpSpPr/>
          <p:nvPr/>
        </p:nvGrpSpPr>
        <p:grpSpPr>
          <a:xfrm>
            <a:off x="7082929" y="746004"/>
            <a:ext cx="1995376" cy="1336362"/>
            <a:chOff x="154125" y="697825"/>
            <a:chExt cx="2173375" cy="1455573"/>
          </a:xfrm>
        </p:grpSpPr>
        <p:pic>
          <p:nvPicPr>
            <p:cNvPr id="628" name="Google Shape;628;p31"/>
            <p:cNvPicPr preferRelativeResize="0"/>
            <p:nvPr/>
          </p:nvPicPr>
          <p:blipFill rotWithShape="1">
            <a:blip r:embed="rId3">
              <a:alphaModFix/>
            </a:blip>
            <a:srcRect b="0" l="0" r="0" t="6646"/>
            <a:stretch/>
          </p:blipFill>
          <p:spPr>
            <a:xfrm>
              <a:off x="154125" y="697825"/>
              <a:ext cx="2173375" cy="1449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9" name="Google Shape;629;p31"/>
            <p:cNvSpPr txBox="1"/>
            <p:nvPr/>
          </p:nvSpPr>
          <p:spPr>
            <a:xfrm>
              <a:off x="671273" y="1817998"/>
              <a:ext cx="414300" cy="33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lt1"/>
                  </a:solidFill>
                </a:rPr>
                <a:t>24</a:t>
              </a:r>
              <a:endParaRPr sz="800">
                <a:solidFill>
                  <a:schemeClr val="lt1"/>
                </a:solidFill>
              </a:endParaRPr>
            </a:p>
          </p:txBody>
        </p:sp>
        <p:sp>
          <p:nvSpPr>
            <p:cNvPr id="630" name="Google Shape;630;p31"/>
            <p:cNvSpPr txBox="1"/>
            <p:nvPr/>
          </p:nvSpPr>
          <p:spPr>
            <a:xfrm>
              <a:off x="872466" y="1065304"/>
              <a:ext cx="414300" cy="33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lt1"/>
                  </a:solidFill>
                </a:rPr>
                <a:t>3</a:t>
              </a:r>
              <a:endParaRPr sz="800">
                <a:solidFill>
                  <a:schemeClr val="lt1"/>
                </a:solidFill>
              </a:endParaRPr>
            </a:p>
          </p:txBody>
        </p:sp>
      </p:grpSp>
      <p:graphicFrame>
        <p:nvGraphicFramePr>
          <p:cNvPr id="631" name="Google Shape;631;p31"/>
          <p:cNvGraphicFramePr/>
          <p:nvPr/>
        </p:nvGraphicFramePr>
        <p:xfrm>
          <a:off x="548750" y="2194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{3D0460F8-2E00-4F24-B8CB-CD7F14414154}</a:tableStyleId>
              </a:tblPr>
              <a:tblGrid>
                <a:gridCol w="445275"/>
                <a:gridCol w="1638450"/>
                <a:gridCol w="703325"/>
                <a:gridCol w="2756950"/>
                <a:gridCol w="2756950"/>
              </a:tblGrid>
              <a:tr h="265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No.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Name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Severity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Description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Solution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98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Microsoft Windows Remote Desktop Protocol Server Man-in-the-Middle Weakness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Medium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This flaw exists because the RDP server stores a hard-coded RSA private key in the mstlsapi.dll library. Any local user with access to this file (on any Windows system) can retrieve the key and use it for this attack.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/>
                        <a:t>- Force the use of SSL as a transport layer for this service if supported, or/and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- Select the 'Allow connections only from computers running Remote Desktop with Network Level Authentication' setting if it is available.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506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SSL Self-Signed Certificate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Medium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The X.509 certificate chain for this service is not signed by a recognized certificate authority.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Purchase or generate a proper SSL certificate for this service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506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3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SSL Certificate Cannot Be Trusted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Medium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The top of the certificate chain sent by the server might not be descended from a known public certificate authority. 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Purchase or generate a proper SSL certificate for this service.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632" name="Google Shape;63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8331" y="710475"/>
            <a:ext cx="1383969" cy="383138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31"/>
          <p:cNvSpPr txBox="1"/>
          <p:nvPr/>
        </p:nvSpPr>
        <p:spPr>
          <a:xfrm>
            <a:off x="108825" y="78310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dk1"/>
                </a:solidFill>
              </a:rPr>
              <a:t>Vulnerability Medium</a:t>
            </a:r>
            <a:r>
              <a:rPr lang="ko" u="sng"/>
              <a:t> : Common</a:t>
            </a:r>
            <a:endParaRPr u="sng"/>
          </a:p>
        </p:txBody>
      </p:sp>
      <p:sp>
        <p:nvSpPr>
          <p:cNvPr id="634" name="Google Shape;634;p31"/>
          <p:cNvSpPr txBox="1"/>
          <p:nvPr/>
        </p:nvSpPr>
        <p:spPr>
          <a:xfrm>
            <a:off x="314400" y="1183375"/>
            <a:ext cx="8677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" sz="1200"/>
              <a:t>Three vulnerabilities detected by vulnerability scanner, Nessus.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" sz="1200">
                <a:solidFill>
                  <a:schemeClr val="dk1"/>
                </a:solidFill>
              </a:rPr>
              <a:t>The following vulnerabilities themself are not meaningful because of the project constraints.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" sz="1200">
                <a:solidFill>
                  <a:schemeClr val="dk1"/>
                </a:solidFill>
              </a:rPr>
              <a:t>Can be the useful information later for the attack vector analysis.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635" name="Google Shape;635;p31"/>
          <p:cNvCxnSpPr/>
          <p:nvPr/>
        </p:nvCxnSpPr>
        <p:spPr>
          <a:xfrm flipH="1" rot="10800000">
            <a:off x="0" y="576762"/>
            <a:ext cx="9144000" cy="1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36" name="Google Shape;636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19288" y="0"/>
            <a:ext cx="517084" cy="517084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31"/>
          <p:cNvSpPr txBox="1"/>
          <p:nvPr/>
        </p:nvSpPr>
        <p:spPr>
          <a:xfrm>
            <a:off x="58875" y="170825"/>
            <a:ext cx="5561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</a:rPr>
              <a:t>Vulnerability analysis - Common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638" name="Google Shape;638;p31"/>
          <p:cNvSpPr txBox="1"/>
          <p:nvPr/>
        </p:nvSpPr>
        <p:spPr>
          <a:xfrm>
            <a:off x="8729475" y="4792775"/>
            <a:ext cx="30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17</a:t>
            </a:r>
            <a:endParaRPr sz="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2"/>
          <p:cNvSpPr txBox="1"/>
          <p:nvPr/>
        </p:nvSpPr>
        <p:spPr>
          <a:xfrm>
            <a:off x="2547225" y="85930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Static analysis : Secure coding</a:t>
            </a:r>
            <a:endParaRPr b="1"/>
          </a:p>
        </p:txBody>
      </p:sp>
      <p:graphicFrame>
        <p:nvGraphicFramePr>
          <p:cNvPr id="644" name="Google Shape;644;p32"/>
          <p:cNvGraphicFramePr/>
          <p:nvPr/>
        </p:nvGraphicFramePr>
        <p:xfrm>
          <a:off x="189525" y="12595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{70BDECC7-2B48-4048-8932-5432C87AF9BC}</a:tableStyleId>
              </a:tblPr>
              <a:tblGrid>
                <a:gridCol w="738375"/>
                <a:gridCol w="579350"/>
                <a:gridCol w="663375"/>
                <a:gridCol w="654325"/>
                <a:gridCol w="654325"/>
                <a:gridCol w="5425375"/>
              </a:tblGrid>
              <a:tr h="240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Tools</a:t>
                      </a:r>
                      <a:endParaRPr b="1" sz="7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Total Detected</a:t>
                      </a:r>
                      <a:endParaRPr b="1" sz="7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High</a:t>
                      </a:r>
                      <a:endParaRPr b="1" sz="7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Medium</a:t>
                      </a:r>
                      <a:endParaRPr b="1" sz="7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Low</a:t>
                      </a:r>
                      <a:endParaRPr b="1" sz="7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Remark</a:t>
                      </a:r>
                      <a:endParaRPr b="1" sz="7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</a:tr>
              <a:tr h="164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RATs</a:t>
                      </a:r>
                      <a:endParaRPr sz="8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41</a:t>
                      </a:r>
                      <a:endParaRPr sz="8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11</a:t>
                      </a:r>
                      <a:endParaRPr sz="8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12</a:t>
                      </a:r>
                      <a:endParaRPr sz="8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18</a:t>
                      </a:r>
                      <a:endParaRPr sz="8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Defects related to secure code were found, but there were no serious contents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※ 7 defects exist in the initial code of the project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SonarCloud</a:t>
                      </a:r>
                      <a:endParaRPr sz="8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383</a:t>
                      </a:r>
                      <a:endParaRPr sz="8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</a:t>
                      </a:r>
                      <a:endParaRPr sz="8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136</a:t>
                      </a:r>
                      <a:endParaRPr sz="8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245</a:t>
                      </a:r>
                      <a:endParaRPr sz="8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 high defects are worth analyzing. 383 defects are detected as a code smell type.</a:t>
                      </a:r>
                      <a:endParaRPr sz="8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Code x-ray</a:t>
                      </a:r>
                      <a:endParaRPr sz="8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24</a:t>
                      </a:r>
                      <a:endParaRPr sz="8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4</a:t>
                      </a:r>
                      <a:endParaRPr sz="8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19</a:t>
                      </a:r>
                      <a:endParaRPr sz="8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A high defect is unused code, and medium defects are open source code smell.</a:t>
                      </a:r>
                      <a:endParaRPr sz="8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975">
                <a:tc gridSpan="6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Vulnerability #1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</a:tr>
              <a:tr h="21872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File Path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Contents</a:t>
                      </a:r>
                      <a:endParaRPr b="1"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Line</a:t>
                      </a:r>
                      <a:endParaRPr b="1"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Link</a:t>
                      </a:r>
                      <a:endParaRPr b="1"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3700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MonitoringSystem/</a:t>
                      </a:r>
                      <a:br>
                        <a:rPr lang="ko" sz="800"/>
                      </a:br>
                      <a:r>
                        <a:rPr lang="ko" sz="800"/>
                        <a:t>SslConnect.cpp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rgbClr val="444444"/>
                          </a:solidFill>
                        </a:rPr>
                        <a:t>Enable server hostname verification on this SSL/TLS connection</a:t>
                      </a:r>
                      <a:endParaRPr sz="800">
                        <a:solidFill>
                          <a:srgbClr val="444444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52</a:t>
                      </a:r>
                      <a:endParaRPr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sng">
                          <a:solidFill>
                            <a:schemeClr val="hlink"/>
                          </a:solidFill>
                          <a:hlinkClick r:id="rId3"/>
                        </a:rPr>
                        <a:t>https://sonarcloud.io/project/issues?id=chj1986_lsc_cctv&amp;open=AXo7pUX0xwP7BFHx5ihC&amp;resolved=false&amp;types=VULNERABILITY</a:t>
                      </a:r>
                      <a:endParaRPr sz="800" u="sng">
                        <a:solidFill>
                          <a:schemeClr val="hlink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975">
                <a:tc gridSpan="6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Vulnerability #2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</a:tr>
              <a:tr h="21872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File Path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Contents</a:t>
                      </a:r>
                      <a:endParaRPr b="1"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Line</a:t>
                      </a:r>
                      <a:endParaRPr b="1"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Link</a:t>
                      </a:r>
                      <a:endParaRPr b="1"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822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CCTV/FakeCCTV.cpp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rgbClr val="444444"/>
                          </a:solidFill>
                        </a:rPr>
                        <a:t>Printf-style format strings should not lead to unexpected behavior at runtime</a:t>
                      </a:r>
                      <a:endParaRPr sz="800">
                        <a:solidFill>
                          <a:srgbClr val="444444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112</a:t>
                      </a:r>
                      <a:endParaRPr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sng">
                          <a:solidFill>
                            <a:schemeClr val="hlink"/>
                          </a:solidFill>
                          <a:hlinkClick r:id="rId4"/>
                        </a:rPr>
                        <a:t>https://sonarcloud.io/code?id=chj1986_lsc_cctv&amp;selected=chj1986_lsc_cctv%3ACCTV%2FFakeCCTV.cpp&amp;line=112</a:t>
                      </a:r>
                      <a:endParaRPr sz="800" u="sng">
                        <a:solidFill>
                          <a:schemeClr val="hlink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45" name="Google Shape;645;p32"/>
          <p:cNvSpPr txBox="1"/>
          <p:nvPr/>
        </p:nvSpPr>
        <p:spPr>
          <a:xfrm>
            <a:off x="108825" y="85930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dk1"/>
                </a:solidFill>
              </a:rPr>
              <a:t>Vulnerability High</a:t>
            </a:r>
            <a:r>
              <a:rPr lang="ko" u="sng"/>
              <a:t> : Common</a:t>
            </a:r>
            <a:endParaRPr u="sng"/>
          </a:p>
        </p:txBody>
      </p:sp>
      <p:cxnSp>
        <p:nvCxnSpPr>
          <p:cNvPr id="646" name="Google Shape;646;p32"/>
          <p:cNvCxnSpPr/>
          <p:nvPr/>
        </p:nvCxnSpPr>
        <p:spPr>
          <a:xfrm flipH="1" rot="10800000">
            <a:off x="0" y="576762"/>
            <a:ext cx="9144000" cy="1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47" name="Google Shape;647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19288" y="0"/>
            <a:ext cx="517084" cy="517084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32"/>
          <p:cNvSpPr txBox="1"/>
          <p:nvPr/>
        </p:nvSpPr>
        <p:spPr>
          <a:xfrm>
            <a:off x="58875" y="170825"/>
            <a:ext cx="5561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</a:rPr>
              <a:t>Vulnerability analysis - Common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649" name="Google Shape;649;p32"/>
          <p:cNvSpPr txBox="1"/>
          <p:nvPr/>
        </p:nvSpPr>
        <p:spPr>
          <a:xfrm>
            <a:off x="8729475" y="4792775"/>
            <a:ext cx="30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18</a:t>
            </a:r>
            <a:endParaRPr sz="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" name="Google Shape;71;p15"/>
          <p:cNvGraphicFramePr/>
          <p:nvPr/>
        </p:nvGraphicFramePr>
        <p:xfrm>
          <a:off x="125659" y="8340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{22EA8FDE-2BC7-45E7-B436-3264F37802D8}</a:tableStyleId>
              </a:tblPr>
              <a:tblGrid>
                <a:gridCol w="998725"/>
                <a:gridCol w="980200"/>
                <a:gridCol w="990250"/>
                <a:gridCol w="990250"/>
                <a:gridCol w="990250"/>
                <a:gridCol w="990250"/>
                <a:gridCol w="990250"/>
                <a:gridCol w="990250"/>
                <a:gridCol w="990250"/>
              </a:tblGrid>
              <a:tr h="1089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</a:tr>
              <a:tr h="4000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u="none" cap="none" strike="noStrike"/>
                        <a:t>Name</a:t>
                      </a:r>
                      <a:endParaRPr sz="1100" u="none" cap="none" strike="noStrike"/>
                    </a:p>
                  </a:txBody>
                  <a:tcPr marT="34300" marB="34300" marR="68600" marL="6860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Kyuwoon Kim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Gyeonghun Ro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Wonyoung Chang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Soohyun Yi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Hyejin Oh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Hyungjin Choi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Vibhanshu Dhote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Cliff Huff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</a:tr>
              <a:tr h="1210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Phase2 </a:t>
                      </a:r>
                      <a:endParaRPr sz="11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u="none" cap="none" strike="noStrike"/>
                        <a:t>Role &amp; Responsibility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" sz="900"/>
                        <a:t>Vulnerability analysis</a:t>
                      </a:r>
                      <a:r>
                        <a:rPr b="1" lang="ko" sz="900"/>
                        <a:t>, </a:t>
                      </a:r>
                      <a:r>
                        <a:rPr lang="ko" sz="900"/>
                        <a:t>System attack, Information gathering</a:t>
                      </a:r>
                      <a:endParaRPr sz="9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" sz="900" u="none" cap="none" strike="noStrike"/>
                        <a:t>Project Manager, </a:t>
                      </a:r>
                      <a:endParaRPr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" sz="900"/>
                        <a:t>System Analysis, CC</a:t>
                      </a:r>
                      <a:endParaRPr sz="9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" sz="900"/>
                        <a:t>Vulnerability analysis</a:t>
                      </a:r>
                      <a:endParaRPr sz="9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" sz="900"/>
                        <a:t>Vulnerability analysis, </a:t>
                      </a:r>
                      <a:r>
                        <a:rPr lang="ko" sz="900"/>
                        <a:t>System attack, Information gathering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" sz="900"/>
                        <a:t>Vulnerability analysis, </a:t>
                      </a:r>
                      <a:r>
                        <a:rPr lang="ko" sz="900"/>
                        <a:t>System attack,Information gathering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None/>
                      </a:pPr>
                      <a:r>
                        <a:rPr b="1" lang="ko" sz="900"/>
                        <a:t>Vulnerability analysis, </a:t>
                      </a:r>
                      <a:endParaRPr b="1" sz="9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" sz="900" u="none" cap="none" strike="noStrike"/>
                        <a:t>Threat</a:t>
                      </a:r>
                      <a:r>
                        <a:rPr lang="ko" sz="900"/>
                        <a:t> </a:t>
                      </a:r>
                      <a:r>
                        <a:rPr lang="ko" sz="900" u="none" cap="none" strike="noStrike"/>
                        <a:t>Modeling</a:t>
                      </a:r>
                      <a:r>
                        <a:rPr b="1" lang="ko" sz="900" u="none" cap="none" strike="noStrike"/>
                        <a:t>, </a:t>
                      </a:r>
                      <a:endParaRPr sz="900" u="none" cap="none" strike="noStrike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" sz="900"/>
                        <a:t>Information gathering</a:t>
                      </a:r>
                      <a:endParaRPr sz="9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" sz="900"/>
                        <a:t>V</a:t>
                      </a:r>
                      <a:r>
                        <a:rPr b="1" lang="ko" sz="900"/>
                        <a:t>ulnerability analysis, </a:t>
                      </a:r>
                      <a:r>
                        <a:rPr lang="ko" sz="900"/>
                        <a:t>System attack,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" sz="900"/>
                        <a:t>Information gathering</a:t>
                      </a:r>
                      <a:endParaRPr sz="9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" sz="900"/>
                        <a:t>Vulnerability analysis, </a:t>
                      </a:r>
                      <a:r>
                        <a:rPr lang="ko" sz="900"/>
                        <a:t>System attack,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" sz="900"/>
                        <a:t>Information gathering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M</a:t>
                      </a:r>
                      <a:r>
                        <a:rPr lang="ko" sz="900"/>
                        <a:t>e</a:t>
                      </a:r>
                      <a:r>
                        <a:rPr lang="ko" sz="900" u="none" cap="none" strike="noStrike"/>
                        <a:t>ntor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</a:tr>
              <a:tr h="5426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u="none" cap="none" strike="noStrike"/>
                        <a:t>LGE Email</a:t>
                      </a:r>
                      <a:endParaRPr sz="1100" u="none" cap="none" strike="noStrike"/>
                    </a:p>
                  </a:txBody>
                  <a:tcPr marT="34300" marB="34300" marR="68600" marL="6860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kyuwoon.kim@lge.com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gyeonghun.ro@lge.com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wonyoung.jang@lge.com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soohyun.yi@lge.com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hyejin.oh@lge.com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jin0925.choi@lge.com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vibhanshu.dhote@lge.com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</a:tr>
              <a:tr h="5426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u="none" cap="none" strike="noStrike"/>
                        <a:t>Personal Email (CMU account)</a:t>
                      </a:r>
                      <a:endParaRPr sz="1100" u="none" cap="none" strike="noStrike"/>
                    </a:p>
                  </a:txBody>
                  <a:tcPr marT="34300" marB="34300" marR="68600" marL="6860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mnik83@gmail.com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gyeonghun.ro@gmail.com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wonyoungjjang@gmail.com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randelx@gmail.com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chaolly007@gmail.com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zzzzdx@gmail.com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dhotevibhanshu@gmail.com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cch@sei.cmu.edu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</a:tr>
            </a:tbl>
          </a:graphicData>
        </a:graphic>
      </p:graphicFrame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6877" y="901690"/>
            <a:ext cx="844968" cy="98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97136" y="905089"/>
            <a:ext cx="802360" cy="98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86638" y="931181"/>
            <a:ext cx="746941" cy="927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74097" y="901690"/>
            <a:ext cx="794424" cy="98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93061" y="901690"/>
            <a:ext cx="769598" cy="98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23850" y="866213"/>
            <a:ext cx="844969" cy="100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143923" y="866218"/>
            <a:ext cx="804521" cy="1057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160634" y="919385"/>
            <a:ext cx="828497" cy="9514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" name="Google Shape;80;p15"/>
          <p:cNvCxnSpPr/>
          <p:nvPr/>
        </p:nvCxnSpPr>
        <p:spPr>
          <a:xfrm flipH="1" rot="10800000">
            <a:off x="0" y="576762"/>
            <a:ext cx="9144000" cy="1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81" name="Google Shape;81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519288" y="0"/>
            <a:ext cx="517084" cy="51708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58873" y="170835"/>
            <a:ext cx="3396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</a:rPr>
              <a:t>Team 3 - Member Introduction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58873" y="4842729"/>
            <a:ext cx="2549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Alias Email of Team 3 </a:t>
            </a: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cmu-team3@lge.com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8809575" y="4792775"/>
            <a:ext cx="226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1</a:t>
            </a:r>
            <a:endParaRPr sz="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33"/>
          <p:cNvSpPr txBox="1"/>
          <p:nvPr/>
        </p:nvSpPr>
        <p:spPr>
          <a:xfrm>
            <a:off x="193025" y="1259500"/>
            <a:ext cx="83262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⬛ Vulnerability from static analysis result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    </a:t>
            </a:r>
            <a:r>
              <a:rPr b="1" lang="ko" sz="1200"/>
              <a:t>1) </a:t>
            </a:r>
            <a:r>
              <a:rPr b="1" lang="ko" sz="1200">
                <a:solidFill>
                  <a:srgbClr val="444444"/>
                </a:solidFill>
                <a:highlight>
                  <a:srgbClr val="FFFFFF"/>
                </a:highlight>
              </a:rPr>
              <a:t>Enable server hostname verification on this SSL/TLS connection</a:t>
            </a:r>
            <a:endParaRPr b="1" sz="1200" u="sng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200"/>
              <a:t>        Client did not verify Server’s certificate, it could be mutual </a:t>
            </a:r>
            <a:r>
              <a:rPr lang="ko" sz="1150">
                <a:solidFill>
                  <a:srgbClr val="242729"/>
                </a:solidFill>
                <a:highlight>
                  <a:srgbClr val="FFFFFF"/>
                </a:highlight>
              </a:rPr>
              <a:t>anonymous ciphers are not allowed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200"/>
              <a:t>    2) Compares unsigned int is negative, Allow up to 4GB image file, </a:t>
            </a:r>
            <a:r>
              <a:rPr b="1" lang="ko" sz="1200"/>
              <a:t>memset argument confusing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200"/>
              <a:t>        </a:t>
            </a:r>
            <a:r>
              <a:rPr lang="ko" sz="1200">
                <a:solidFill>
                  <a:schemeClr val="dk1"/>
                </a:solidFill>
              </a:rPr>
              <a:t>Comparison statements and memset have no effect, and unusually large image files cause assert in opencv</a:t>
            </a:r>
            <a:endParaRPr sz="1200"/>
          </a:p>
        </p:txBody>
      </p:sp>
      <p:sp>
        <p:nvSpPr>
          <p:cNvPr id="655" name="Google Shape;655;p33"/>
          <p:cNvSpPr txBox="1"/>
          <p:nvPr/>
        </p:nvSpPr>
        <p:spPr>
          <a:xfrm>
            <a:off x="2547225" y="85930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Secure coding : Static analysis</a:t>
            </a:r>
            <a:endParaRPr b="1"/>
          </a:p>
        </p:txBody>
      </p:sp>
      <p:pic>
        <p:nvPicPr>
          <p:cNvPr id="656" name="Google Shape;6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">
            <a:off x="640234" y="2001725"/>
            <a:ext cx="2628900" cy="5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33"/>
          <p:cNvSpPr txBox="1"/>
          <p:nvPr/>
        </p:nvSpPr>
        <p:spPr>
          <a:xfrm>
            <a:off x="108825" y="85930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dk1"/>
                </a:solidFill>
              </a:rPr>
              <a:t>Vulnerability High</a:t>
            </a:r>
            <a:r>
              <a:rPr lang="ko" u="sng"/>
              <a:t> : Common</a:t>
            </a:r>
            <a:endParaRPr u="sng"/>
          </a:p>
        </p:txBody>
      </p:sp>
      <p:cxnSp>
        <p:nvCxnSpPr>
          <p:cNvPr id="658" name="Google Shape;658;p33"/>
          <p:cNvCxnSpPr/>
          <p:nvPr/>
        </p:nvCxnSpPr>
        <p:spPr>
          <a:xfrm flipH="1" rot="10800000">
            <a:off x="0" y="576762"/>
            <a:ext cx="9144000" cy="1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59" name="Google Shape;659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19288" y="0"/>
            <a:ext cx="517084" cy="517084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33"/>
          <p:cNvSpPr txBox="1"/>
          <p:nvPr/>
        </p:nvSpPr>
        <p:spPr>
          <a:xfrm>
            <a:off x="58875" y="170825"/>
            <a:ext cx="5561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</a:rPr>
              <a:t>Vulnerability analysis - Common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661" name="Google Shape;661;p33"/>
          <p:cNvSpPr/>
          <p:nvPr/>
        </p:nvSpPr>
        <p:spPr>
          <a:xfrm rot="-5400000">
            <a:off x="3615200" y="2044850"/>
            <a:ext cx="309600" cy="466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3"/>
          <p:cNvSpPr/>
          <p:nvPr/>
        </p:nvSpPr>
        <p:spPr>
          <a:xfrm>
            <a:off x="4270875" y="2001650"/>
            <a:ext cx="2869200" cy="5526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u="sng">
                <a:solidFill>
                  <a:schemeClr val="dk1"/>
                </a:solidFill>
              </a:rPr>
              <a:t>Unverified Server’s certificate</a:t>
            </a:r>
            <a:endParaRPr/>
          </a:p>
        </p:txBody>
      </p:sp>
      <p:pic>
        <p:nvPicPr>
          <p:cNvPr id="663" name="Google Shape;66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225" y="3588874"/>
            <a:ext cx="3985225" cy="122967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3"/>
          <p:cNvSpPr txBox="1"/>
          <p:nvPr/>
        </p:nvSpPr>
        <p:spPr>
          <a:xfrm>
            <a:off x="8729475" y="4792775"/>
            <a:ext cx="30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19</a:t>
            </a:r>
            <a:endParaRPr sz="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4"/>
          <p:cNvSpPr/>
          <p:nvPr/>
        </p:nvSpPr>
        <p:spPr>
          <a:xfrm>
            <a:off x="1528050" y="1907675"/>
            <a:ext cx="1174500" cy="863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Monitoring system</a:t>
            </a:r>
            <a:endParaRPr sz="1000"/>
          </a:p>
        </p:txBody>
      </p:sp>
      <p:sp>
        <p:nvSpPr>
          <p:cNvPr id="670" name="Google Shape;670;p34"/>
          <p:cNvSpPr/>
          <p:nvPr/>
        </p:nvSpPr>
        <p:spPr>
          <a:xfrm>
            <a:off x="4082138" y="1871875"/>
            <a:ext cx="1017300" cy="863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CCTV</a:t>
            </a:r>
            <a:endParaRPr sz="1000"/>
          </a:p>
        </p:txBody>
      </p:sp>
      <p:sp>
        <p:nvSpPr>
          <p:cNvPr id="671" name="Google Shape;671;p34"/>
          <p:cNvSpPr/>
          <p:nvPr/>
        </p:nvSpPr>
        <p:spPr>
          <a:xfrm>
            <a:off x="371725" y="4389475"/>
            <a:ext cx="8376300" cy="537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</a:endParaRPr>
          </a:p>
        </p:txBody>
      </p:sp>
      <p:sp>
        <p:nvSpPr>
          <p:cNvPr id="672" name="Google Shape;672;p34"/>
          <p:cNvSpPr/>
          <p:nvPr/>
        </p:nvSpPr>
        <p:spPr>
          <a:xfrm>
            <a:off x="6493213" y="1024500"/>
            <a:ext cx="719700" cy="41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Camera Device</a:t>
            </a:r>
            <a:endParaRPr sz="1000"/>
          </a:p>
        </p:txBody>
      </p:sp>
      <p:sp>
        <p:nvSpPr>
          <p:cNvPr id="673" name="Google Shape;673;p34"/>
          <p:cNvSpPr txBox="1"/>
          <p:nvPr/>
        </p:nvSpPr>
        <p:spPr>
          <a:xfrm>
            <a:off x="8423150" y="3717400"/>
            <a:ext cx="80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Admin</a:t>
            </a:r>
            <a:endParaRPr sz="800"/>
          </a:p>
        </p:txBody>
      </p:sp>
      <p:sp>
        <p:nvSpPr>
          <p:cNvPr id="674" name="Google Shape;674;p34"/>
          <p:cNvSpPr/>
          <p:nvPr/>
        </p:nvSpPr>
        <p:spPr>
          <a:xfrm>
            <a:off x="6456525" y="1871875"/>
            <a:ext cx="1067700" cy="863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Key Manager</a:t>
            </a:r>
            <a:endParaRPr sz="1000"/>
          </a:p>
        </p:txBody>
      </p:sp>
      <p:sp>
        <p:nvSpPr>
          <p:cNvPr id="675" name="Google Shape;675;p34"/>
          <p:cNvSpPr/>
          <p:nvPr/>
        </p:nvSpPr>
        <p:spPr>
          <a:xfrm>
            <a:off x="5784750" y="3111550"/>
            <a:ext cx="1229400" cy="863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User register</a:t>
            </a:r>
            <a:endParaRPr sz="1000"/>
          </a:p>
        </p:txBody>
      </p:sp>
      <p:pic>
        <p:nvPicPr>
          <p:cNvPr id="676" name="Google Shape;67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6200" y="3006600"/>
            <a:ext cx="687000" cy="6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4"/>
          <p:cNvSpPr txBox="1"/>
          <p:nvPr/>
        </p:nvSpPr>
        <p:spPr>
          <a:xfrm>
            <a:off x="4855125" y="1072913"/>
            <a:ext cx="878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Log storage</a:t>
            </a:r>
            <a:endParaRPr sz="1000"/>
          </a:p>
        </p:txBody>
      </p:sp>
      <p:cxnSp>
        <p:nvCxnSpPr>
          <p:cNvPr id="678" name="Google Shape;678;p34"/>
          <p:cNvCxnSpPr/>
          <p:nvPr/>
        </p:nvCxnSpPr>
        <p:spPr>
          <a:xfrm>
            <a:off x="5015375" y="1072913"/>
            <a:ext cx="57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9" name="Google Shape;679;p34"/>
          <p:cNvCxnSpPr/>
          <p:nvPr/>
        </p:nvCxnSpPr>
        <p:spPr>
          <a:xfrm>
            <a:off x="5015375" y="1366013"/>
            <a:ext cx="57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4"/>
          <p:cNvSpPr txBox="1"/>
          <p:nvPr/>
        </p:nvSpPr>
        <p:spPr>
          <a:xfrm>
            <a:off x="4522300" y="3247213"/>
            <a:ext cx="1229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Image Storage</a:t>
            </a:r>
            <a:endParaRPr sz="1000"/>
          </a:p>
        </p:txBody>
      </p:sp>
      <p:cxnSp>
        <p:nvCxnSpPr>
          <p:cNvPr id="681" name="Google Shape;681;p34"/>
          <p:cNvCxnSpPr/>
          <p:nvPr/>
        </p:nvCxnSpPr>
        <p:spPr>
          <a:xfrm>
            <a:off x="4682538" y="3247200"/>
            <a:ext cx="57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2" name="Google Shape;682;p34"/>
          <p:cNvCxnSpPr/>
          <p:nvPr/>
        </p:nvCxnSpPr>
        <p:spPr>
          <a:xfrm>
            <a:off x="4682538" y="3540300"/>
            <a:ext cx="57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3" name="Google Shape;683;p34"/>
          <p:cNvSpPr txBox="1"/>
          <p:nvPr/>
        </p:nvSpPr>
        <p:spPr>
          <a:xfrm>
            <a:off x="5238200" y="3023288"/>
            <a:ext cx="80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user image </a:t>
            </a:r>
            <a:endParaRPr sz="800"/>
          </a:p>
        </p:txBody>
      </p:sp>
      <p:sp>
        <p:nvSpPr>
          <p:cNvPr id="684" name="Google Shape;684;p34"/>
          <p:cNvSpPr txBox="1"/>
          <p:nvPr/>
        </p:nvSpPr>
        <p:spPr>
          <a:xfrm>
            <a:off x="3764950" y="903050"/>
            <a:ext cx="1067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Test Video</a:t>
            </a:r>
            <a:endParaRPr sz="1000"/>
          </a:p>
        </p:txBody>
      </p:sp>
      <p:cxnSp>
        <p:nvCxnSpPr>
          <p:cNvPr id="685" name="Google Shape;685;p34"/>
          <p:cNvCxnSpPr/>
          <p:nvPr/>
        </p:nvCxnSpPr>
        <p:spPr>
          <a:xfrm>
            <a:off x="3849000" y="903038"/>
            <a:ext cx="57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6" name="Google Shape;686;p34"/>
          <p:cNvCxnSpPr/>
          <p:nvPr/>
        </p:nvCxnSpPr>
        <p:spPr>
          <a:xfrm>
            <a:off x="3849000" y="1196138"/>
            <a:ext cx="57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34"/>
          <p:cNvSpPr/>
          <p:nvPr/>
        </p:nvSpPr>
        <p:spPr>
          <a:xfrm>
            <a:off x="543100" y="4497350"/>
            <a:ext cx="479100" cy="320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cxnSp>
        <p:nvCxnSpPr>
          <p:cNvPr id="688" name="Google Shape;688;p34"/>
          <p:cNvCxnSpPr/>
          <p:nvPr/>
        </p:nvCxnSpPr>
        <p:spPr>
          <a:xfrm>
            <a:off x="1512750" y="4486538"/>
            <a:ext cx="57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9" name="Google Shape;689;p34"/>
          <p:cNvCxnSpPr/>
          <p:nvPr/>
        </p:nvCxnSpPr>
        <p:spPr>
          <a:xfrm>
            <a:off x="1512750" y="4779638"/>
            <a:ext cx="57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0" name="Google Shape;690;p34"/>
          <p:cNvSpPr txBox="1"/>
          <p:nvPr/>
        </p:nvSpPr>
        <p:spPr>
          <a:xfrm>
            <a:off x="964550" y="4486550"/>
            <a:ext cx="1067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thread</a:t>
            </a:r>
            <a:endParaRPr sz="1000"/>
          </a:p>
        </p:txBody>
      </p:sp>
      <p:sp>
        <p:nvSpPr>
          <p:cNvPr id="691" name="Google Shape;691;p34"/>
          <p:cNvSpPr txBox="1"/>
          <p:nvPr/>
        </p:nvSpPr>
        <p:spPr>
          <a:xfrm>
            <a:off x="2038300" y="4486538"/>
            <a:ext cx="878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storage</a:t>
            </a:r>
            <a:endParaRPr sz="1000"/>
          </a:p>
        </p:txBody>
      </p:sp>
      <p:sp>
        <p:nvSpPr>
          <p:cNvPr id="692" name="Google Shape;692;p34"/>
          <p:cNvSpPr/>
          <p:nvPr/>
        </p:nvSpPr>
        <p:spPr>
          <a:xfrm>
            <a:off x="2665200" y="4449650"/>
            <a:ext cx="719700" cy="41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693" name="Google Shape;693;p34"/>
          <p:cNvSpPr txBox="1"/>
          <p:nvPr/>
        </p:nvSpPr>
        <p:spPr>
          <a:xfrm>
            <a:off x="3380200" y="4441750"/>
            <a:ext cx="687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external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device</a:t>
            </a:r>
            <a:endParaRPr sz="1000"/>
          </a:p>
        </p:txBody>
      </p:sp>
      <p:cxnSp>
        <p:nvCxnSpPr>
          <p:cNvPr id="694" name="Google Shape;694;p34"/>
          <p:cNvCxnSpPr/>
          <p:nvPr/>
        </p:nvCxnSpPr>
        <p:spPr>
          <a:xfrm flipH="1" rot="10800000">
            <a:off x="4067200" y="4651100"/>
            <a:ext cx="422100" cy="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5" name="Google Shape;695;p34"/>
          <p:cNvSpPr txBox="1"/>
          <p:nvPr/>
        </p:nvSpPr>
        <p:spPr>
          <a:xfrm>
            <a:off x="4483050" y="4441750"/>
            <a:ext cx="687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data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flow</a:t>
            </a:r>
            <a:endParaRPr sz="1000"/>
          </a:p>
        </p:txBody>
      </p:sp>
      <p:pic>
        <p:nvPicPr>
          <p:cNvPr id="696" name="Google Shape;69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0198" y="4554200"/>
            <a:ext cx="249000" cy="271013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4"/>
          <p:cNvSpPr txBox="1"/>
          <p:nvPr/>
        </p:nvSpPr>
        <p:spPr>
          <a:xfrm>
            <a:off x="5171600" y="4525450"/>
            <a:ext cx="68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cert</a:t>
            </a:r>
            <a:endParaRPr sz="1000"/>
          </a:p>
        </p:txBody>
      </p:sp>
      <p:pic>
        <p:nvPicPr>
          <p:cNvPr id="698" name="Google Shape;69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9625" y="4517775"/>
            <a:ext cx="315300" cy="3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34"/>
          <p:cNvSpPr txBox="1"/>
          <p:nvPr/>
        </p:nvSpPr>
        <p:spPr>
          <a:xfrm>
            <a:off x="6005175" y="4517775"/>
            <a:ext cx="98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Secure key</a:t>
            </a:r>
            <a:endParaRPr sz="1000"/>
          </a:p>
        </p:txBody>
      </p:sp>
      <p:cxnSp>
        <p:nvCxnSpPr>
          <p:cNvPr id="700" name="Google Shape;700;p34"/>
          <p:cNvCxnSpPr/>
          <p:nvPr/>
        </p:nvCxnSpPr>
        <p:spPr>
          <a:xfrm>
            <a:off x="3303100" y="835825"/>
            <a:ext cx="6600" cy="3175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01" name="Google Shape;701;p34"/>
          <p:cNvSpPr txBox="1"/>
          <p:nvPr/>
        </p:nvSpPr>
        <p:spPr>
          <a:xfrm>
            <a:off x="1399205" y="3372975"/>
            <a:ext cx="158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Monitoring System</a:t>
            </a:r>
            <a:endParaRPr b="1" sz="1000"/>
          </a:p>
        </p:txBody>
      </p:sp>
      <p:sp>
        <p:nvSpPr>
          <p:cNvPr id="702" name="Google Shape;702;p34"/>
          <p:cNvSpPr txBox="1"/>
          <p:nvPr/>
        </p:nvSpPr>
        <p:spPr>
          <a:xfrm>
            <a:off x="3635338" y="3365700"/>
            <a:ext cx="113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CCTV</a:t>
            </a:r>
            <a:endParaRPr b="1" sz="1000"/>
          </a:p>
        </p:txBody>
      </p:sp>
      <p:pic>
        <p:nvPicPr>
          <p:cNvPr id="703" name="Google Shape;7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550" y="1991000"/>
            <a:ext cx="687000" cy="6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4" name="Google Shape;704;p34"/>
          <p:cNvCxnSpPr/>
          <p:nvPr/>
        </p:nvCxnSpPr>
        <p:spPr>
          <a:xfrm>
            <a:off x="964550" y="2258300"/>
            <a:ext cx="5634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5" name="Google Shape;705;p34"/>
          <p:cNvCxnSpPr/>
          <p:nvPr/>
        </p:nvCxnSpPr>
        <p:spPr>
          <a:xfrm rot="10800000">
            <a:off x="967150" y="2468600"/>
            <a:ext cx="56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6" name="Google Shape;706;p34"/>
          <p:cNvSpPr txBox="1"/>
          <p:nvPr/>
        </p:nvSpPr>
        <p:spPr>
          <a:xfrm>
            <a:off x="863250" y="2419000"/>
            <a:ext cx="80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image/result</a:t>
            </a:r>
            <a:endParaRPr sz="800"/>
          </a:p>
        </p:txBody>
      </p:sp>
      <p:sp>
        <p:nvSpPr>
          <p:cNvPr id="707" name="Google Shape;707;p34"/>
          <p:cNvSpPr txBox="1"/>
          <p:nvPr/>
        </p:nvSpPr>
        <p:spPr>
          <a:xfrm>
            <a:off x="863250" y="1961800"/>
            <a:ext cx="80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start monitor</a:t>
            </a:r>
            <a:endParaRPr sz="800"/>
          </a:p>
        </p:txBody>
      </p:sp>
      <p:cxnSp>
        <p:nvCxnSpPr>
          <p:cNvPr id="708" name="Google Shape;708;p34"/>
          <p:cNvCxnSpPr/>
          <p:nvPr/>
        </p:nvCxnSpPr>
        <p:spPr>
          <a:xfrm rot="10800000">
            <a:off x="2735650" y="2081963"/>
            <a:ext cx="131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9" name="Google Shape;709;p34"/>
          <p:cNvCxnSpPr/>
          <p:nvPr/>
        </p:nvCxnSpPr>
        <p:spPr>
          <a:xfrm>
            <a:off x="2735650" y="2495288"/>
            <a:ext cx="137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0" name="Google Shape;710;p34"/>
          <p:cNvSpPr txBox="1"/>
          <p:nvPr/>
        </p:nvSpPr>
        <p:spPr>
          <a:xfrm>
            <a:off x="2622513" y="1809488"/>
            <a:ext cx="80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image/result</a:t>
            </a:r>
            <a:endParaRPr sz="800"/>
          </a:p>
        </p:txBody>
      </p:sp>
      <p:sp>
        <p:nvSpPr>
          <p:cNvPr id="711" name="Google Shape;711;p34"/>
          <p:cNvSpPr txBox="1"/>
          <p:nvPr/>
        </p:nvSpPr>
        <p:spPr>
          <a:xfrm>
            <a:off x="2622513" y="2495288"/>
            <a:ext cx="806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connection request</a:t>
            </a:r>
            <a:endParaRPr sz="800"/>
          </a:p>
        </p:txBody>
      </p:sp>
      <p:cxnSp>
        <p:nvCxnSpPr>
          <p:cNvPr id="712" name="Google Shape;712;p34"/>
          <p:cNvCxnSpPr/>
          <p:nvPr/>
        </p:nvCxnSpPr>
        <p:spPr>
          <a:xfrm flipH="1">
            <a:off x="7246950" y="3462300"/>
            <a:ext cx="9828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3" name="Google Shape;713;p34"/>
          <p:cNvCxnSpPr/>
          <p:nvPr/>
        </p:nvCxnSpPr>
        <p:spPr>
          <a:xfrm flipH="1" rot="10800000">
            <a:off x="7302100" y="3633975"/>
            <a:ext cx="9093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4" name="Google Shape;714;p34"/>
          <p:cNvSpPr txBox="1"/>
          <p:nvPr/>
        </p:nvSpPr>
        <p:spPr>
          <a:xfrm>
            <a:off x="7525630" y="3568975"/>
            <a:ext cx="113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command result</a:t>
            </a:r>
            <a:endParaRPr sz="800"/>
          </a:p>
        </p:txBody>
      </p:sp>
      <p:sp>
        <p:nvSpPr>
          <p:cNvPr id="715" name="Google Shape;715;p34"/>
          <p:cNvSpPr txBox="1"/>
          <p:nvPr/>
        </p:nvSpPr>
        <p:spPr>
          <a:xfrm>
            <a:off x="7601830" y="3187975"/>
            <a:ext cx="113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command </a:t>
            </a:r>
            <a:endParaRPr sz="800"/>
          </a:p>
        </p:txBody>
      </p:sp>
      <p:cxnSp>
        <p:nvCxnSpPr>
          <p:cNvPr id="716" name="Google Shape;716;p34"/>
          <p:cNvCxnSpPr/>
          <p:nvPr/>
        </p:nvCxnSpPr>
        <p:spPr>
          <a:xfrm rot="10800000">
            <a:off x="4842600" y="2705375"/>
            <a:ext cx="87600" cy="54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7" name="Google Shape;717;p34"/>
          <p:cNvSpPr txBox="1"/>
          <p:nvPr/>
        </p:nvSpPr>
        <p:spPr>
          <a:xfrm>
            <a:off x="4287013" y="2852038"/>
            <a:ext cx="806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user image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cxnSp>
        <p:nvCxnSpPr>
          <p:cNvPr id="718" name="Google Shape;718;p34"/>
          <p:cNvCxnSpPr>
            <a:stCxn id="680" idx="3"/>
          </p:cNvCxnSpPr>
          <p:nvPr/>
        </p:nvCxnSpPr>
        <p:spPr>
          <a:xfrm rot="10800000">
            <a:off x="5125300" y="3205963"/>
            <a:ext cx="626400" cy="21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9" name="Google Shape;719;p34"/>
          <p:cNvCxnSpPr/>
          <p:nvPr/>
        </p:nvCxnSpPr>
        <p:spPr>
          <a:xfrm>
            <a:off x="5127363" y="3545750"/>
            <a:ext cx="631800" cy="15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0" name="Google Shape;720;p34"/>
          <p:cNvSpPr txBox="1"/>
          <p:nvPr/>
        </p:nvSpPr>
        <p:spPr>
          <a:xfrm>
            <a:off x="5094500" y="3649375"/>
            <a:ext cx="806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image 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to register </a:t>
            </a:r>
            <a:endParaRPr sz="800"/>
          </a:p>
        </p:txBody>
      </p:sp>
      <p:sp>
        <p:nvSpPr>
          <p:cNvPr id="721" name="Google Shape;721;p34"/>
          <p:cNvSpPr txBox="1"/>
          <p:nvPr/>
        </p:nvSpPr>
        <p:spPr>
          <a:xfrm>
            <a:off x="5837388" y="1504688"/>
            <a:ext cx="80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captured data</a:t>
            </a:r>
            <a:endParaRPr sz="800"/>
          </a:p>
        </p:txBody>
      </p:sp>
      <p:cxnSp>
        <p:nvCxnSpPr>
          <p:cNvPr id="722" name="Google Shape;722;p34"/>
          <p:cNvCxnSpPr>
            <a:endCxn id="670" idx="1"/>
          </p:cNvCxnSpPr>
          <p:nvPr/>
        </p:nvCxnSpPr>
        <p:spPr>
          <a:xfrm>
            <a:off x="4064018" y="1176061"/>
            <a:ext cx="167100" cy="82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3" name="Google Shape;723;p34"/>
          <p:cNvSpPr txBox="1"/>
          <p:nvPr/>
        </p:nvSpPr>
        <p:spPr>
          <a:xfrm>
            <a:off x="4146513" y="1276088"/>
            <a:ext cx="80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image </a:t>
            </a:r>
            <a:endParaRPr sz="800"/>
          </a:p>
        </p:txBody>
      </p:sp>
      <p:cxnSp>
        <p:nvCxnSpPr>
          <p:cNvPr id="724" name="Google Shape;724;p34"/>
          <p:cNvCxnSpPr/>
          <p:nvPr/>
        </p:nvCxnSpPr>
        <p:spPr>
          <a:xfrm flipH="1">
            <a:off x="4822150" y="1418850"/>
            <a:ext cx="218100" cy="45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5" name="Google Shape;725;p34"/>
          <p:cNvCxnSpPr>
            <a:stCxn id="670" idx="7"/>
          </p:cNvCxnSpPr>
          <p:nvPr/>
        </p:nvCxnSpPr>
        <p:spPr>
          <a:xfrm flipH="1" rot="10800000">
            <a:off x="4950457" y="1429861"/>
            <a:ext cx="306900" cy="56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6" name="Google Shape;726;p34"/>
          <p:cNvSpPr txBox="1"/>
          <p:nvPr/>
        </p:nvSpPr>
        <p:spPr>
          <a:xfrm>
            <a:off x="4679913" y="1352288"/>
            <a:ext cx="80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log </a:t>
            </a:r>
            <a:endParaRPr sz="800"/>
          </a:p>
        </p:txBody>
      </p:sp>
      <p:sp>
        <p:nvSpPr>
          <p:cNvPr id="727" name="Google Shape;727;p34"/>
          <p:cNvSpPr txBox="1"/>
          <p:nvPr/>
        </p:nvSpPr>
        <p:spPr>
          <a:xfrm>
            <a:off x="5137113" y="1428488"/>
            <a:ext cx="80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log </a:t>
            </a:r>
            <a:endParaRPr sz="800"/>
          </a:p>
        </p:txBody>
      </p:sp>
      <p:cxnSp>
        <p:nvCxnSpPr>
          <p:cNvPr id="728" name="Google Shape;728;p34"/>
          <p:cNvCxnSpPr>
            <a:stCxn id="674" idx="2"/>
            <a:endCxn id="670" idx="6"/>
          </p:cNvCxnSpPr>
          <p:nvPr/>
        </p:nvCxnSpPr>
        <p:spPr>
          <a:xfrm rot="10800000">
            <a:off x="5099325" y="2303725"/>
            <a:ext cx="1357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9" name="Google Shape;729;p34"/>
          <p:cNvSpPr txBox="1"/>
          <p:nvPr/>
        </p:nvSpPr>
        <p:spPr>
          <a:xfrm>
            <a:off x="5822913" y="2266688"/>
            <a:ext cx="80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key </a:t>
            </a:r>
            <a:endParaRPr sz="800"/>
          </a:p>
        </p:txBody>
      </p:sp>
      <p:cxnSp>
        <p:nvCxnSpPr>
          <p:cNvPr id="730" name="Google Shape;730;p34"/>
          <p:cNvCxnSpPr>
            <a:stCxn id="674" idx="4"/>
            <a:endCxn id="675" idx="0"/>
          </p:cNvCxnSpPr>
          <p:nvPr/>
        </p:nvCxnSpPr>
        <p:spPr>
          <a:xfrm flipH="1">
            <a:off x="6399375" y="2735575"/>
            <a:ext cx="591000" cy="37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1" name="Google Shape;731;p34"/>
          <p:cNvSpPr txBox="1"/>
          <p:nvPr/>
        </p:nvSpPr>
        <p:spPr>
          <a:xfrm>
            <a:off x="6356313" y="2723888"/>
            <a:ext cx="80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key </a:t>
            </a:r>
            <a:endParaRPr sz="800"/>
          </a:p>
        </p:txBody>
      </p:sp>
      <p:cxnSp>
        <p:nvCxnSpPr>
          <p:cNvPr id="732" name="Google Shape;732;p34"/>
          <p:cNvCxnSpPr/>
          <p:nvPr/>
        </p:nvCxnSpPr>
        <p:spPr>
          <a:xfrm flipH="1" rot="10800000">
            <a:off x="0" y="576762"/>
            <a:ext cx="9144000" cy="1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733" name="Google Shape;733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19288" y="0"/>
            <a:ext cx="517084" cy="517084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34"/>
          <p:cNvSpPr txBox="1"/>
          <p:nvPr/>
        </p:nvSpPr>
        <p:spPr>
          <a:xfrm>
            <a:off x="58875" y="170825"/>
            <a:ext cx="5561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</a:rPr>
              <a:t>Monitoring System with attack vector</a:t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735" name="Google Shape;73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8398" y="1734800"/>
            <a:ext cx="249000" cy="271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398" y="2496800"/>
            <a:ext cx="249000" cy="271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9825" y="2155575"/>
            <a:ext cx="315300" cy="31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68463" y="1017238"/>
            <a:ext cx="517075" cy="517075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34"/>
          <p:cNvSpPr txBox="1"/>
          <p:nvPr/>
        </p:nvSpPr>
        <p:spPr>
          <a:xfrm>
            <a:off x="2120725" y="1505850"/>
            <a:ext cx="98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F0000"/>
                </a:solidFill>
              </a:rPr>
              <a:t>attack vector-3 </a:t>
            </a:r>
            <a:endParaRPr b="1" sz="800">
              <a:solidFill>
                <a:srgbClr val="FF0000"/>
              </a:solidFill>
            </a:endParaRPr>
          </a:p>
        </p:txBody>
      </p:sp>
      <p:cxnSp>
        <p:nvCxnSpPr>
          <p:cNvPr id="740" name="Google Shape;740;p34"/>
          <p:cNvCxnSpPr/>
          <p:nvPr/>
        </p:nvCxnSpPr>
        <p:spPr>
          <a:xfrm>
            <a:off x="2929163" y="1494338"/>
            <a:ext cx="473100" cy="803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41" name="Google Shape;741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31663" y="2608888"/>
            <a:ext cx="517075" cy="517075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34"/>
          <p:cNvSpPr txBox="1"/>
          <p:nvPr/>
        </p:nvSpPr>
        <p:spPr>
          <a:xfrm>
            <a:off x="6464125" y="2877450"/>
            <a:ext cx="98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F0000"/>
                </a:solidFill>
              </a:rPr>
              <a:t>attack vector-1 </a:t>
            </a:r>
            <a:endParaRPr b="1" sz="800">
              <a:solidFill>
                <a:srgbClr val="FF0000"/>
              </a:solidFill>
            </a:endParaRPr>
          </a:p>
        </p:txBody>
      </p:sp>
      <p:cxnSp>
        <p:nvCxnSpPr>
          <p:cNvPr id="743" name="Google Shape;743;p34"/>
          <p:cNvCxnSpPr>
            <a:stCxn id="742" idx="3"/>
            <a:endCxn id="675" idx="7"/>
          </p:cNvCxnSpPr>
          <p:nvPr/>
        </p:nvCxnSpPr>
        <p:spPr>
          <a:xfrm flipH="1">
            <a:off x="6834025" y="3031350"/>
            <a:ext cx="612900" cy="206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4" name="Google Shape;744;p34"/>
          <p:cNvSpPr txBox="1"/>
          <p:nvPr/>
        </p:nvSpPr>
        <p:spPr>
          <a:xfrm>
            <a:off x="193550" y="2650600"/>
            <a:ext cx="90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Security Agent</a:t>
            </a:r>
            <a:endParaRPr sz="800"/>
          </a:p>
        </p:txBody>
      </p:sp>
      <p:cxnSp>
        <p:nvCxnSpPr>
          <p:cNvPr id="745" name="Google Shape;745;p34"/>
          <p:cNvCxnSpPr>
            <a:stCxn id="672" idx="1"/>
          </p:cNvCxnSpPr>
          <p:nvPr/>
        </p:nvCxnSpPr>
        <p:spPr>
          <a:xfrm flipH="1">
            <a:off x="5063113" y="1230750"/>
            <a:ext cx="1430100" cy="82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46" name="Google Shape;74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0000" y="796800"/>
            <a:ext cx="687000" cy="6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34"/>
          <p:cNvSpPr txBox="1"/>
          <p:nvPr/>
        </p:nvSpPr>
        <p:spPr>
          <a:xfrm>
            <a:off x="8346950" y="1431400"/>
            <a:ext cx="80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Person</a:t>
            </a:r>
            <a:endParaRPr sz="800"/>
          </a:p>
        </p:txBody>
      </p:sp>
      <p:pic>
        <p:nvPicPr>
          <p:cNvPr id="748" name="Google Shape;748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65063" y="1465888"/>
            <a:ext cx="517075" cy="517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9" name="Google Shape;749;p34"/>
          <p:cNvCxnSpPr>
            <a:endCxn id="672" idx="3"/>
          </p:cNvCxnSpPr>
          <p:nvPr/>
        </p:nvCxnSpPr>
        <p:spPr>
          <a:xfrm rot="10800000">
            <a:off x="7212913" y="1230750"/>
            <a:ext cx="691200" cy="581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0" name="Google Shape;750;p34"/>
          <p:cNvSpPr txBox="1"/>
          <p:nvPr/>
        </p:nvSpPr>
        <p:spPr>
          <a:xfrm>
            <a:off x="7378525" y="1201050"/>
            <a:ext cx="98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F0000"/>
                </a:solidFill>
              </a:rPr>
              <a:t>attack vector-2 </a:t>
            </a:r>
            <a:endParaRPr b="1" sz="800">
              <a:solidFill>
                <a:srgbClr val="FF0000"/>
              </a:solidFill>
            </a:endParaRPr>
          </a:p>
        </p:txBody>
      </p:sp>
      <p:sp>
        <p:nvSpPr>
          <p:cNvPr id="751" name="Google Shape;751;p34"/>
          <p:cNvSpPr txBox="1"/>
          <p:nvPr/>
        </p:nvSpPr>
        <p:spPr>
          <a:xfrm>
            <a:off x="343600" y="4127650"/>
            <a:ext cx="87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legend</a:t>
            </a:r>
            <a:endParaRPr sz="1200"/>
          </a:p>
        </p:txBody>
      </p:sp>
      <p:pic>
        <p:nvPicPr>
          <p:cNvPr id="752" name="Google Shape;752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98275" y="4456475"/>
            <a:ext cx="422100" cy="422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34"/>
          <p:cNvSpPr txBox="1"/>
          <p:nvPr/>
        </p:nvSpPr>
        <p:spPr>
          <a:xfrm>
            <a:off x="7148175" y="4517775"/>
            <a:ext cx="98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Hacker</a:t>
            </a:r>
            <a:endParaRPr sz="1000"/>
          </a:p>
        </p:txBody>
      </p:sp>
      <p:cxnSp>
        <p:nvCxnSpPr>
          <p:cNvPr id="754" name="Google Shape;754;p34"/>
          <p:cNvCxnSpPr/>
          <p:nvPr/>
        </p:nvCxnSpPr>
        <p:spPr>
          <a:xfrm flipH="1" rot="10800000">
            <a:off x="7813950" y="4685513"/>
            <a:ext cx="408300" cy="8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5" name="Google Shape;755;p34"/>
          <p:cNvSpPr txBox="1"/>
          <p:nvPr/>
        </p:nvSpPr>
        <p:spPr>
          <a:xfrm>
            <a:off x="8214975" y="4517775"/>
            <a:ext cx="98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attack</a:t>
            </a:r>
            <a:endParaRPr sz="1000"/>
          </a:p>
        </p:txBody>
      </p:sp>
      <p:sp>
        <p:nvSpPr>
          <p:cNvPr id="756" name="Google Shape;756;p34"/>
          <p:cNvSpPr txBox="1"/>
          <p:nvPr/>
        </p:nvSpPr>
        <p:spPr>
          <a:xfrm>
            <a:off x="8729475" y="4792775"/>
            <a:ext cx="30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2</a:t>
            </a:r>
            <a:r>
              <a:rPr lang="ko" sz="800"/>
              <a:t>0</a:t>
            </a:r>
            <a:endParaRPr sz="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35"/>
          <p:cNvSpPr txBox="1"/>
          <p:nvPr/>
        </p:nvSpPr>
        <p:spPr>
          <a:xfrm>
            <a:off x="108825" y="63070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/>
              <a:t>Attack Vector-1 : User Register </a:t>
            </a:r>
            <a:endParaRPr u="sng"/>
          </a:p>
        </p:txBody>
      </p:sp>
      <p:sp>
        <p:nvSpPr>
          <p:cNvPr id="762" name="Google Shape;762;p35"/>
          <p:cNvSpPr txBox="1"/>
          <p:nvPr/>
        </p:nvSpPr>
        <p:spPr>
          <a:xfrm>
            <a:off x="291650" y="1105725"/>
            <a:ext cx="70752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Brute-force attack: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To register user, ssh service is used and port is opened.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There is </a:t>
            </a:r>
            <a:r>
              <a:rPr b="1" lang="ko" u="sng">
                <a:solidFill>
                  <a:schemeClr val="dk1"/>
                </a:solidFill>
              </a:rPr>
              <a:t>no password guide for account creation</a:t>
            </a:r>
            <a:r>
              <a:rPr lang="ko">
                <a:solidFill>
                  <a:schemeClr val="dk1"/>
                </a:solidFill>
              </a:rPr>
              <a:t>, so an account could be created with an easy password.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No brute-force login blocking.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">
                <a:solidFill>
                  <a:schemeClr val="dk1"/>
                </a:solidFill>
              </a:rPr>
              <a:t>Unlocked after 1053 attempts 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with default username and password.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(lg / lg, has sudo privileges)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">
                <a:solidFill>
                  <a:schemeClr val="dk1"/>
                </a:solidFill>
              </a:rPr>
              <a:t>Unlocked after 32920 attempts 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with simple password.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(cctv / cctv, tried only lowercase letters)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63" name="Google Shape;7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2650" y="634269"/>
            <a:ext cx="1879800" cy="7539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64" name="Google Shape;764;p35"/>
          <p:cNvSpPr/>
          <p:nvPr/>
        </p:nvSpPr>
        <p:spPr>
          <a:xfrm>
            <a:off x="4210400" y="1030900"/>
            <a:ext cx="722100" cy="31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765" name="Google Shape;765;p35"/>
          <p:cNvCxnSpPr/>
          <p:nvPr/>
        </p:nvCxnSpPr>
        <p:spPr>
          <a:xfrm flipH="1" rot="10800000">
            <a:off x="0" y="576762"/>
            <a:ext cx="9144000" cy="1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766" name="Google Shape;766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19288" y="0"/>
            <a:ext cx="517084" cy="517084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35"/>
          <p:cNvSpPr txBox="1"/>
          <p:nvPr/>
        </p:nvSpPr>
        <p:spPr>
          <a:xfrm>
            <a:off x="58875" y="170825"/>
            <a:ext cx="5561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</a:rPr>
              <a:t>System Attack - User Register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768" name="Google Shape;768;p35"/>
          <p:cNvSpPr/>
          <p:nvPr/>
        </p:nvSpPr>
        <p:spPr>
          <a:xfrm>
            <a:off x="6828800" y="2484200"/>
            <a:ext cx="2145000" cy="6930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FF0000"/>
                </a:solidFill>
              </a:rPr>
              <a:t>Get a account</a:t>
            </a:r>
            <a:endParaRPr b="1" sz="1600">
              <a:solidFill>
                <a:srgbClr val="FF0000"/>
              </a:solidFill>
            </a:endParaRPr>
          </a:p>
        </p:txBody>
      </p:sp>
      <p:pic>
        <p:nvPicPr>
          <p:cNvPr id="769" name="Google Shape;76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3245" y="2484195"/>
            <a:ext cx="1311525" cy="131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5925" y="3419563"/>
            <a:ext cx="1313300" cy="13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35"/>
          <p:cNvSpPr txBox="1"/>
          <p:nvPr/>
        </p:nvSpPr>
        <p:spPr>
          <a:xfrm>
            <a:off x="8729475" y="4792775"/>
            <a:ext cx="30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21</a:t>
            </a:r>
            <a:endParaRPr sz="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36"/>
          <p:cNvSpPr txBox="1"/>
          <p:nvPr/>
        </p:nvSpPr>
        <p:spPr>
          <a:xfrm>
            <a:off x="108825" y="70690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/>
              <a:t>Attack Vector-1 : User Register </a:t>
            </a:r>
            <a:endParaRPr u="sng"/>
          </a:p>
        </p:txBody>
      </p:sp>
      <p:pic>
        <p:nvPicPr>
          <p:cNvPr id="777" name="Google Shape;77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050" y="3338625"/>
            <a:ext cx="1164925" cy="1164925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36"/>
          <p:cNvSpPr txBox="1"/>
          <p:nvPr/>
        </p:nvSpPr>
        <p:spPr>
          <a:xfrm>
            <a:off x="444050" y="1334325"/>
            <a:ext cx="80223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User registration process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  </a:t>
            </a:r>
            <a:r>
              <a:rPr b="1" lang="ko"/>
              <a:t>Enter the photo name and the user name</a:t>
            </a:r>
            <a:r>
              <a:rPr lang="ko"/>
              <a:t> to be registered for user registration.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command : ./UserRegister add Mike.jpg Mike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The picture corresponding to the </a:t>
            </a:r>
            <a:r>
              <a:rPr lang="ko">
                <a:solidFill>
                  <a:schemeClr val="dk1"/>
                </a:solidFill>
              </a:rPr>
              <a:t>user </a:t>
            </a:r>
            <a:r>
              <a:rPr lang="ko"/>
              <a:t>name is encrypted and stored in the /imgs folder.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/>
              <a:t>Various attacks can be considered in this registration process.</a:t>
            </a:r>
            <a:endParaRPr b="1" sz="1600"/>
          </a:p>
        </p:txBody>
      </p:sp>
      <p:cxnSp>
        <p:nvCxnSpPr>
          <p:cNvPr id="779" name="Google Shape;779;p36"/>
          <p:cNvCxnSpPr/>
          <p:nvPr/>
        </p:nvCxnSpPr>
        <p:spPr>
          <a:xfrm flipH="1" rot="10800000">
            <a:off x="0" y="576762"/>
            <a:ext cx="9144000" cy="1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780" name="Google Shape;78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19288" y="0"/>
            <a:ext cx="517084" cy="517084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36"/>
          <p:cNvSpPr txBox="1"/>
          <p:nvPr/>
        </p:nvSpPr>
        <p:spPr>
          <a:xfrm>
            <a:off x="58875" y="170825"/>
            <a:ext cx="5561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</a:rPr>
              <a:t>System Attack - User Register</a:t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782" name="Google Shape;78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7149" y="3361549"/>
            <a:ext cx="907100" cy="1388025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36"/>
          <p:cNvSpPr txBox="1"/>
          <p:nvPr/>
        </p:nvSpPr>
        <p:spPr>
          <a:xfrm>
            <a:off x="6134900" y="3733050"/>
            <a:ext cx="191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+"/>
            </a:pPr>
            <a:r>
              <a:rPr b="1" lang="ko" sz="2000"/>
              <a:t>Mike</a:t>
            </a:r>
            <a:endParaRPr b="1" sz="2000"/>
          </a:p>
        </p:txBody>
      </p:sp>
      <p:sp>
        <p:nvSpPr>
          <p:cNvPr id="784" name="Google Shape;784;p36"/>
          <p:cNvSpPr txBox="1"/>
          <p:nvPr/>
        </p:nvSpPr>
        <p:spPr>
          <a:xfrm>
            <a:off x="2161399" y="3733050"/>
            <a:ext cx="3019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./UserRegister add</a:t>
            </a:r>
            <a:endParaRPr b="1" sz="2000"/>
          </a:p>
        </p:txBody>
      </p:sp>
      <p:sp>
        <p:nvSpPr>
          <p:cNvPr id="785" name="Google Shape;785;p36"/>
          <p:cNvSpPr txBox="1"/>
          <p:nvPr/>
        </p:nvSpPr>
        <p:spPr>
          <a:xfrm>
            <a:off x="4656263" y="4647450"/>
            <a:ext cx="1668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/>
              <a:t>Mike.jpg</a:t>
            </a:r>
            <a:endParaRPr b="1" sz="1500"/>
          </a:p>
        </p:txBody>
      </p:sp>
      <p:sp>
        <p:nvSpPr>
          <p:cNvPr id="786" name="Google Shape;786;p36"/>
          <p:cNvSpPr txBox="1"/>
          <p:nvPr/>
        </p:nvSpPr>
        <p:spPr>
          <a:xfrm>
            <a:off x="8729475" y="4792775"/>
            <a:ext cx="30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22</a:t>
            </a:r>
            <a:endParaRPr sz="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37"/>
          <p:cNvSpPr/>
          <p:nvPr/>
        </p:nvSpPr>
        <p:spPr>
          <a:xfrm>
            <a:off x="2377150" y="1365925"/>
            <a:ext cx="3638400" cy="36519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37"/>
          <p:cNvSpPr/>
          <p:nvPr/>
        </p:nvSpPr>
        <p:spPr>
          <a:xfrm>
            <a:off x="6955300" y="2401275"/>
            <a:ext cx="1336500" cy="820098"/>
          </a:xfrm>
          <a:prstGeom prst="irregularSeal2">
            <a:avLst/>
          </a:prstGeom>
          <a:solidFill>
            <a:srgbClr val="98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Image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Changed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793" name="Google Shape;793;p37"/>
          <p:cNvSpPr/>
          <p:nvPr/>
        </p:nvSpPr>
        <p:spPr>
          <a:xfrm>
            <a:off x="4155025" y="2828475"/>
            <a:ext cx="928500" cy="928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make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Person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ImagePath</a:t>
            </a:r>
            <a:endParaRPr sz="1000"/>
          </a:p>
        </p:txBody>
      </p:sp>
      <p:sp>
        <p:nvSpPr>
          <p:cNvPr id="794" name="Google Shape;794;p37"/>
          <p:cNvSpPr/>
          <p:nvPr/>
        </p:nvSpPr>
        <p:spPr>
          <a:xfrm>
            <a:off x="2616675" y="2967925"/>
            <a:ext cx="576000" cy="576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main</a:t>
            </a:r>
            <a:endParaRPr sz="1000"/>
          </a:p>
        </p:txBody>
      </p:sp>
      <p:sp>
        <p:nvSpPr>
          <p:cNvPr id="795" name="Google Shape;795;p37"/>
          <p:cNvSpPr/>
          <p:nvPr/>
        </p:nvSpPr>
        <p:spPr>
          <a:xfrm>
            <a:off x="3417800" y="3692950"/>
            <a:ext cx="863700" cy="86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add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Authorized</a:t>
            </a:r>
            <a:endParaRPr sz="1000"/>
          </a:p>
        </p:txBody>
      </p:sp>
      <p:sp>
        <p:nvSpPr>
          <p:cNvPr id="796" name="Google Shape;796;p37"/>
          <p:cNvSpPr/>
          <p:nvPr/>
        </p:nvSpPr>
        <p:spPr>
          <a:xfrm>
            <a:off x="4670500" y="1776663"/>
            <a:ext cx="712500" cy="712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make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Encoded</a:t>
            </a:r>
            <a:endParaRPr sz="1000"/>
          </a:p>
        </p:txBody>
      </p:sp>
      <p:sp>
        <p:nvSpPr>
          <p:cNvPr id="797" name="Google Shape;797;p37"/>
          <p:cNvSpPr/>
          <p:nvPr/>
        </p:nvSpPr>
        <p:spPr>
          <a:xfrm>
            <a:off x="6338125" y="1448525"/>
            <a:ext cx="712500" cy="712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encrypt_filename</a:t>
            </a:r>
            <a:endParaRPr sz="1000"/>
          </a:p>
        </p:txBody>
      </p:sp>
      <p:cxnSp>
        <p:nvCxnSpPr>
          <p:cNvPr id="798" name="Google Shape;798;p37"/>
          <p:cNvCxnSpPr>
            <a:stCxn id="794" idx="4"/>
            <a:endCxn id="795" idx="2"/>
          </p:cNvCxnSpPr>
          <p:nvPr/>
        </p:nvCxnSpPr>
        <p:spPr>
          <a:xfrm flipH="1" rot="-5400000">
            <a:off x="2870775" y="3577825"/>
            <a:ext cx="580800" cy="5130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99" name="Google Shape;799;p37"/>
          <p:cNvCxnSpPr>
            <a:stCxn id="795" idx="0"/>
            <a:endCxn id="793" idx="2"/>
          </p:cNvCxnSpPr>
          <p:nvPr/>
        </p:nvCxnSpPr>
        <p:spPr>
          <a:xfrm rot="-5400000">
            <a:off x="3802250" y="3340150"/>
            <a:ext cx="400200" cy="3054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00" name="Google Shape;800;p37"/>
          <p:cNvCxnSpPr>
            <a:stCxn id="793" idx="0"/>
            <a:endCxn id="796" idx="4"/>
          </p:cNvCxnSpPr>
          <p:nvPr/>
        </p:nvCxnSpPr>
        <p:spPr>
          <a:xfrm rot="-5400000">
            <a:off x="4653325" y="2455125"/>
            <a:ext cx="339300" cy="4074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01" name="Google Shape;801;p37"/>
          <p:cNvCxnSpPr>
            <a:stCxn id="796" idx="6"/>
            <a:endCxn id="797" idx="2"/>
          </p:cNvCxnSpPr>
          <p:nvPr/>
        </p:nvCxnSpPr>
        <p:spPr>
          <a:xfrm flipH="1" rot="10800000">
            <a:off x="5383000" y="1804713"/>
            <a:ext cx="955200" cy="328200"/>
          </a:xfrm>
          <a:prstGeom prst="curvedConnector3">
            <a:avLst>
              <a:gd fmla="val 49996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02" name="Google Shape;802;p37"/>
          <p:cNvSpPr txBox="1"/>
          <p:nvPr/>
        </p:nvSpPr>
        <p:spPr>
          <a:xfrm>
            <a:off x="3494050" y="1454838"/>
            <a:ext cx="133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UserRegister</a:t>
            </a:r>
            <a:endParaRPr b="1"/>
          </a:p>
        </p:txBody>
      </p:sp>
      <p:sp>
        <p:nvSpPr>
          <p:cNvPr id="803" name="Google Shape;803;p37"/>
          <p:cNvSpPr/>
          <p:nvPr/>
        </p:nvSpPr>
        <p:spPr>
          <a:xfrm rot="-5400000">
            <a:off x="2207594" y="3042775"/>
            <a:ext cx="309600" cy="426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37"/>
          <p:cNvSpPr txBox="1"/>
          <p:nvPr/>
        </p:nvSpPr>
        <p:spPr>
          <a:xfrm>
            <a:off x="79225" y="1048325"/>
            <a:ext cx="33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 User Register Attack : Spoofing </a:t>
            </a:r>
            <a:endParaRPr b="1"/>
          </a:p>
        </p:txBody>
      </p:sp>
      <p:cxnSp>
        <p:nvCxnSpPr>
          <p:cNvPr id="805" name="Google Shape;805;p37"/>
          <p:cNvCxnSpPr>
            <a:stCxn id="795" idx="5"/>
            <a:endCxn id="806" idx="3"/>
          </p:cNvCxnSpPr>
          <p:nvPr/>
        </p:nvCxnSpPr>
        <p:spPr>
          <a:xfrm rot="-5400000">
            <a:off x="4538114" y="3713164"/>
            <a:ext cx="333900" cy="1100100"/>
          </a:xfrm>
          <a:prstGeom prst="curvedConnector3">
            <a:avLst>
              <a:gd fmla="val -109198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07" name="Google Shape;807;p37"/>
          <p:cNvSpPr/>
          <p:nvPr/>
        </p:nvSpPr>
        <p:spPr>
          <a:xfrm>
            <a:off x="7253338" y="4150088"/>
            <a:ext cx="406200" cy="54420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37"/>
          <p:cNvSpPr/>
          <p:nvPr/>
        </p:nvSpPr>
        <p:spPr>
          <a:xfrm>
            <a:off x="6665659" y="4655025"/>
            <a:ext cx="1644000" cy="2307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F6nBrnBFBClnQub3EXoO9Q==</a:t>
            </a:r>
            <a:endParaRPr sz="600">
              <a:solidFill>
                <a:schemeClr val="lt1"/>
              </a:solidFill>
            </a:endParaRPr>
          </a:p>
        </p:txBody>
      </p:sp>
      <p:sp>
        <p:nvSpPr>
          <p:cNvPr id="809" name="Google Shape;809;p37"/>
          <p:cNvSpPr/>
          <p:nvPr/>
        </p:nvSpPr>
        <p:spPr>
          <a:xfrm>
            <a:off x="1027172" y="3621358"/>
            <a:ext cx="1336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/>
              <a:t>Mike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/>
              <a:t>(Actually John)</a:t>
            </a:r>
            <a:endParaRPr b="1" sz="800"/>
          </a:p>
        </p:txBody>
      </p:sp>
      <p:pic>
        <p:nvPicPr>
          <p:cNvPr id="810" name="Google Shape;81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7000" y="3314600"/>
            <a:ext cx="513000" cy="6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6700" y="2795975"/>
            <a:ext cx="513000" cy="7849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2" name="Google Shape;812;p37"/>
          <p:cNvCxnSpPr>
            <a:stCxn id="797" idx="4"/>
            <a:endCxn id="793" idx="6"/>
          </p:cNvCxnSpPr>
          <p:nvPr/>
        </p:nvCxnSpPr>
        <p:spPr>
          <a:xfrm rot="5400000">
            <a:off x="5323225" y="1921475"/>
            <a:ext cx="1131600" cy="16107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stealth"/>
          </a:ln>
        </p:spPr>
      </p:cxnSp>
      <p:sp>
        <p:nvSpPr>
          <p:cNvPr id="813" name="Google Shape;813;p37"/>
          <p:cNvSpPr/>
          <p:nvPr/>
        </p:nvSpPr>
        <p:spPr>
          <a:xfrm>
            <a:off x="5932900" y="2276613"/>
            <a:ext cx="1724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F6nBrnBFBClnQub3EXoO9Q==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814" name="Google Shape;814;p37"/>
          <p:cNvSpPr/>
          <p:nvPr/>
        </p:nvSpPr>
        <p:spPr>
          <a:xfrm rot="-5400000">
            <a:off x="7301638" y="3564975"/>
            <a:ext cx="309600" cy="357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15" name="Google Shape;815;p37"/>
          <p:cNvCxnSpPr>
            <a:stCxn id="806" idx="6"/>
            <a:endCxn id="807" idx="2"/>
          </p:cNvCxnSpPr>
          <p:nvPr/>
        </p:nvCxnSpPr>
        <p:spPr>
          <a:xfrm>
            <a:off x="5843075" y="3852825"/>
            <a:ext cx="1410300" cy="5694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16" name="Google Shape;816;p37"/>
          <p:cNvCxnSpPr>
            <a:stCxn id="793" idx="4"/>
            <a:endCxn id="795" idx="6"/>
          </p:cNvCxnSpPr>
          <p:nvPr/>
        </p:nvCxnSpPr>
        <p:spPr>
          <a:xfrm rot="5400000">
            <a:off x="4266475" y="3771975"/>
            <a:ext cx="367800" cy="3378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stealth"/>
          </a:ln>
        </p:spPr>
      </p:cxnSp>
      <p:sp>
        <p:nvSpPr>
          <p:cNvPr id="806" name="Google Shape;806;p37"/>
          <p:cNvSpPr/>
          <p:nvPr/>
        </p:nvSpPr>
        <p:spPr>
          <a:xfrm>
            <a:off x="5154275" y="3508425"/>
            <a:ext cx="688800" cy="6888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do_crypt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_file</a:t>
            </a:r>
            <a:endParaRPr sz="1000"/>
          </a:p>
        </p:txBody>
      </p:sp>
      <p:sp>
        <p:nvSpPr>
          <p:cNvPr id="817" name="Google Shape;817;p37"/>
          <p:cNvSpPr/>
          <p:nvPr/>
        </p:nvSpPr>
        <p:spPr>
          <a:xfrm>
            <a:off x="5438275" y="2735425"/>
            <a:ext cx="759900" cy="4617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No Input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Validation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818" name="Google Shape;81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8474" y="3337720"/>
            <a:ext cx="426300" cy="652330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37"/>
          <p:cNvSpPr/>
          <p:nvPr/>
        </p:nvSpPr>
        <p:spPr>
          <a:xfrm>
            <a:off x="4336975" y="4413000"/>
            <a:ext cx="1724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F6nBrnBFBClnQub3EXoO9Q==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820" name="Google Shape;82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0737" y="3932620"/>
            <a:ext cx="309600" cy="473749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37"/>
          <p:cNvSpPr txBox="1"/>
          <p:nvPr/>
        </p:nvSpPr>
        <p:spPr>
          <a:xfrm>
            <a:off x="108825" y="70690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/>
              <a:t>Attack Vector-1 : User Register </a:t>
            </a:r>
            <a:endParaRPr u="sng"/>
          </a:p>
        </p:txBody>
      </p:sp>
      <p:sp>
        <p:nvSpPr>
          <p:cNvPr id="822" name="Google Shape;822;p37"/>
          <p:cNvSpPr/>
          <p:nvPr/>
        </p:nvSpPr>
        <p:spPr>
          <a:xfrm>
            <a:off x="7634734" y="3969172"/>
            <a:ext cx="46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/>
              <a:t>Mike</a:t>
            </a:r>
            <a:endParaRPr b="1" sz="800"/>
          </a:p>
        </p:txBody>
      </p:sp>
      <p:sp>
        <p:nvSpPr>
          <p:cNvPr id="823" name="Google Shape;823;p37"/>
          <p:cNvSpPr/>
          <p:nvPr/>
        </p:nvSpPr>
        <p:spPr>
          <a:xfrm>
            <a:off x="6774333" y="3960675"/>
            <a:ext cx="46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/>
              <a:t>Mike</a:t>
            </a:r>
            <a:endParaRPr b="1" sz="800"/>
          </a:p>
        </p:txBody>
      </p:sp>
      <p:cxnSp>
        <p:nvCxnSpPr>
          <p:cNvPr id="824" name="Google Shape;824;p37"/>
          <p:cNvCxnSpPr/>
          <p:nvPr/>
        </p:nvCxnSpPr>
        <p:spPr>
          <a:xfrm flipH="1" rot="10800000">
            <a:off x="0" y="576762"/>
            <a:ext cx="9144000" cy="1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825" name="Google Shape;825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19288" y="0"/>
            <a:ext cx="517084" cy="51708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37"/>
          <p:cNvSpPr txBox="1"/>
          <p:nvPr/>
        </p:nvSpPr>
        <p:spPr>
          <a:xfrm>
            <a:off x="58875" y="170825"/>
            <a:ext cx="5561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</a:rPr>
              <a:t>System Attack - User Register</a:t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827" name="Google Shape;82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7450" y="634269"/>
            <a:ext cx="1879800" cy="7539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28" name="Google Shape;828;p37"/>
          <p:cNvSpPr/>
          <p:nvPr/>
        </p:nvSpPr>
        <p:spPr>
          <a:xfrm>
            <a:off x="8325200" y="1030900"/>
            <a:ext cx="722100" cy="31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829" name="Google Shape;829;p37"/>
          <p:cNvSpPr txBox="1"/>
          <p:nvPr/>
        </p:nvSpPr>
        <p:spPr>
          <a:xfrm>
            <a:off x="8729475" y="4792775"/>
            <a:ext cx="30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23</a:t>
            </a:r>
            <a:endParaRPr sz="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8"/>
          <p:cNvSpPr/>
          <p:nvPr/>
        </p:nvSpPr>
        <p:spPr>
          <a:xfrm>
            <a:off x="6481724" y="2766500"/>
            <a:ext cx="2171100" cy="1782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38"/>
          <p:cNvSpPr/>
          <p:nvPr/>
        </p:nvSpPr>
        <p:spPr>
          <a:xfrm>
            <a:off x="2377150" y="1365925"/>
            <a:ext cx="3638400" cy="36519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38"/>
          <p:cNvSpPr/>
          <p:nvPr/>
        </p:nvSpPr>
        <p:spPr>
          <a:xfrm>
            <a:off x="3643500" y="2963475"/>
            <a:ext cx="928500" cy="928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make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Person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ImagePath</a:t>
            </a:r>
            <a:endParaRPr sz="1000"/>
          </a:p>
        </p:txBody>
      </p:sp>
      <p:sp>
        <p:nvSpPr>
          <p:cNvPr id="837" name="Google Shape;837;p38"/>
          <p:cNvSpPr/>
          <p:nvPr/>
        </p:nvSpPr>
        <p:spPr>
          <a:xfrm>
            <a:off x="2657350" y="3139675"/>
            <a:ext cx="576000" cy="576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main</a:t>
            </a:r>
            <a:endParaRPr sz="1000"/>
          </a:p>
        </p:txBody>
      </p:sp>
      <p:sp>
        <p:nvSpPr>
          <p:cNvPr id="838" name="Google Shape;838;p38"/>
          <p:cNvSpPr/>
          <p:nvPr/>
        </p:nvSpPr>
        <p:spPr>
          <a:xfrm>
            <a:off x="3610125" y="3997750"/>
            <a:ext cx="863700" cy="86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add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Authorized</a:t>
            </a:r>
            <a:endParaRPr sz="1000"/>
          </a:p>
        </p:txBody>
      </p:sp>
      <p:sp>
        <p:nvSpPr>
          <p:cNvPr id="839" name="Google Shape;839;p38"/>
          <p:cNvSpPr/>
          <p:nvPr/>
        </p:nvSpPr>
        <p:spPr>
          <a:xfrm>
            <a:off x="3553300" y="2099063"/>
            <a:ext cx="712500" cy="712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make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Encoded</a:t>
            </a:r>
            <a:endParaRPr sz="1000"/>
          </a:p>
        </p:txBody>
      </p:sp>
      <p:sp>
        <p:nvSpPr>
          <p:cNvPr id="840" name="Google Shape;840;p38"/>
          <p:cNvSpPr/>
          <p:nvPr/>
        </p:nvSpPr>
        <p:spPr>
          <a:xfrm>
            <a:off x="5137763" y="2671350"/>
            <a:ext cx="712500" cy="712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encrypt_filename</a:t>
            </a:r>
            <a:endParaRPr sz="1000"/>
          </a:p>
        </p:txBody>
      </p:sp>
      <p:sp>
        <p:nvSpPr>
          <p:cNvPr id="841" name="Google Shape;841;p38"/>
          <p:cNvSpPr/>
          <p:nvPr/>
        </p:nvSpPr>
        <p:spPr>
          <a:xfrm>
            <a:off x="6806400" y="3422725"/>
            <a:ext cx="1062300" cy="712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EVP_CipherUpdate</a:t>
            </a:r>
            <a:endParaRPr sz="1000"/>
          </a:p>
        </p:txBody>
      </p:sp>
      <p:cxnSp>
        <p:nvCxnSpPr>
          <p:cNvPr id="842" name="Google Shape;842;p38"/>
          <p:cNvCxnSpPr>
            <a:stCxn id="837" idx="4"/>
            <a:endCxn id="838" idx="2"/>
          </p:cNvCxnSpPr>
          <p:nvPr/>
        </p:nvCxnSpPr>
        <p:spPr>
          <a:xfrm flipH="1" rot="-5400000">
            <a:off x="2920750" y="3740275"/>
            <a:ext cx="714000" cy="6648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43" name="Google Shape;843;p38"/>
          <p:cNvCxnSpPr>
            <a:stCxn id="838" idx="6"/>
            <a:endCxn id="836" idx="4"/>
          </p:cNvCxnSpPr>
          <p:nvPr/>
        </p:nvCxnSpPr>
        <p:spPr>
          <a:xfrm rot="10800000">
            <a:off x="4107825" y="3892000"/>
            <a:ext cx="366000" cy="537600"/>
          </a:xfrm>
          <a:prstGeom prst="curvedConnector4">
            <a:avLst>
              <a:gd fmla="val -65061" name="adj1"/>
              <a:gd fmla="val 90167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44" name="Google Shape;844;p38"/>
          <p:cNvCxnSpPr>
            <a:stCxn id="836" idx="0"/>
            <a:endCxn id="839" idx="4"/>
          </p:cNvCxnSpPr>
          <p:nvPr/>
        </p:nvCxnSpPr>
        <p:spPr>
          <a:xfrm flipH="1" rot="5400000">
            <a:off x="3932700" y="2788425"/>
            <a:ext cx="151800" cy="198300"/>
          </a:xfrm>
          <a:prstGeom prst="curvedConnector3">
            <a:avLst>
              <a:gd fmla="val 50037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45" name="Google Shape;845;p38"/>
          <p:cNvCxnSpPr>
            <a:stCxn id="839" idx="7"/>
            <a:endCxn id="840" idx="0"/>
          </p:cNvCxnSpPr>
          <p:nvPr/>
        </p:nvCxnSpPr>
        <p:spPr>
          <a:xfrm flipH="1" rot="-5400000">
            <a:off x="4593757" y="1771106"/>
            <a:ext cx="468000" cy="1332600"/>
          </a:xfrm>
          <a:prstGeom prst="curvedConnector3">
            <a:avLst>
              <a:gd fmla="val -73177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46" name="Google Shape;846;p38"/>
          <p:cNvCxnSpPr>
            <a:stCxn id="840" idx="6"/>
            <a:endCxn id="841" idx="2"/>
          </p:cNvCxnSpPr>
          <p:nvPr/>
        </p:nvCxnSpPr>
        <p:spPr>
          <a:xfrm>
            <a:off x="5850263" y="3027600"/>
            <a:ext cx="956100" cy="7515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47" name="Google Shape;847;p38"/>
          <p:cNvSpPr/>
          <p:nvPr/>
        </p:nvSpPr>
        <p:spPr>
          <a:xfrm>
            <a:off x="6616175" y="3975725"/>
            <a:ext cx="1336500" cy="820098"/>
          </a:xfrm>
          <a:prstGeom prst="irregularSeal2">
            <a:avLst/>
          </a:prstGeom>
          <a:solidFill>
            <a:srgbClr val="98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Stack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Smashing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848" name="Google Shape;848;p38"/>
          <p:cNvSpPr/>
          <p:nvPr/>
        </p:nvSpPr>
        <p:spPr>
          <a:xfrm>
            <a:off x="716825" y="3174388"/>
            <a:ext cx="9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aaaaaaaaaaaaaaaaaaaaaaaaaaaaaaaaaaaaaaaaaaaaaaaaaaaaaa</a:t>
            </a:r>
            <a:endParaRPr sz="1200"/>
          </a:p>
        </p:txBody>
      </p:sp>
      <p:sp>
        <p:nvSpPr>
          <p:cNvPr id="849" name="Google Shape;849;p38"/>
          <p:cNvSpPr/>
          <p:nvPr/>
        </p:nvSpPr>
        <p:spPr>
          <a:xfrm>
            <a:off x="1817350" y="2640563"/>
            <a:ext cx="759900" cy="4617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No Input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Validation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850" name="Google Shape;850;p38"/>
          <p:cNvSpPr/>
          <p:nvPr/>
        </p:nvSpPr>
        <p:spPr>
          <a:xfrm rot="-5400000">
            <a:off x="2194900" y="3141400"/>
            <a:ext cx="309600" cy="466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38"/>
          <p:cNvSpPr txBox="1"/>
          <p:nvPr/>
        </p:nvSpPr>
        <p:spPr>
          <a:xfrm>
            <a:off x="7045050" y="2793925"/>
            <a:ext cx="106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OpenSSL</a:t>
            </a:r>
            <a:endParaRPr b="1"/>
          </a:p>
        </p:txBody>
      </p:sp>
      <p:sp>
        <p:nvSpPr>
          <p:cNvPr id="852" name="Google Shape;852;p38"/>
          <p:cNvSpPr txBox="1"/>
          <p:nvPr/>
        </p:nvSpPr>
        <p:spPr>
          <a:xfrm>
            <a:off x="108825" y="70690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/>
              <a:t>Attack Vector-1 : User Register </a:t>
            </a:r>
            <a:endParaRPr u="sng"/>
          </a:p>
        </p:txBody>
      </p:sp>
      <p:sp>
        <p:nvSpPr>
          <p:cNvPr id="853" name="Google Shape;853;p38"/>
          <p:cNvSpPr txBox="1"/>
          <p:nvPr/>
        </p:nvSpPr>
        <p:spPr>
          <a:xfrm>
            <a:off x="79225" y="1048325"/>
            <a:ext cx="396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 User Register Attack : Stack Smashing</a:t>
            </a:r>
            <a:endParaRPr b="1"/>
          </a:p>
        </p:txBody>
      </p:sp>
      <p:sp>
        <p:nvSpPr>
          <p:cNvPr id="854" name="Google Shape;854;p38"/>
          <p:cNvSpPr txBox="1"/>
          <p:nvPr/>
        </p:nvSpPr>
        <p:spPr>
          <a:xfrm>
            <a:off x="3494050" y="1454838"/>
            <a:ext cx="133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UserRegister</a:t>
            </a:r>
            <a:endParaRPr b="1"/>
          </a:p>
        </p:txBody>
      </p:sp>
      <p:cxnSp>
        <p:nvCxnSpPr>
          <p:cNvPr id="855" name="Google Shape;855;p38"/>
          <p:cNvCxnSpPr/>
          <p:nvPr/>
        </p:nvCxnSpPr>
        <p:spPr>
          <a:xfrm flipH="1" rot="10800000">
            <a:off x="0" y="576762"/>
            <a:ext cx="9144000" cy="1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856" name="Google Shape;85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19288" y="0"/>
            <a:ext cx="517084" cy="517084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38"/>
          <p:cNvSpPr txBox="1"/>
          <p:nvPr/>
        </p:nvSpPr>
        <p:spPr>
          <a:xfrm>
            <a:off x="58875" y="170825"/>
            <a:ext cx="5561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</a:rPr>
              <a:t>System Attack - User Register</a:t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858" name="Google Shape;85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7450" y="634269"/>
            <a:ext cx="1879800" cy="7539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59" name="Google Shape;859;p38"/>
          <p:cNvSpPr/>
          <p:nvPr/>
        </p:nvSpPr>
        <p:spPr>
          <a:xfrm>
            <a:off x="8325200" y="1030900"/>
            <a:ext cx="722100" cy="31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860" name="Google Shape;860;p38"/>
          <p:cNvSpPr txBox="1"/>
          <p:nvPr/>
        </p:nvSpPr>
        <p:spPr>
          <a:xfrm>
            <a:off x="8729475" y="4792775"/>
            <a:ext cx="30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24</a:t>
            </a:r>
            <a:endParaRPr sz="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39"/>
          <p:cNvSpPr/>
          <p:nvPr/>
        </p:nvSpPr>
        <p:spPr>
          <a:xfrm>
            <a:off x="6246413" y="2342450"/>
            <a:ext cx="2340600" cy="2403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39"/>
          <p:cNvSpPr/>
          <p:nvPr/>
        </p:nvSpPr>
        <p:spPr>
          <a:xfrm>
            <a:off x="2377150" y="1442125"/>
            <a:ext cx="3638400" cy="36519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39"/>
          <p:cNvSpPr txBox="1"/>
          <p:nvPr/>
        </p:nvSpPr>
        <p:spPr>
          <a:xfrm>
            <a:off x="3494050" y="1607238"/>
            <a:ext cx="133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UserRegister</a:t>
            </a:r>
            <a:endParaRPr b="1"/>
          </a:p>
        </p:txBody>
      </p:sp>
      <p:sp>
        <p:nvSpPr>
          <p:cNvPr id="868" name="Google Shape;868;p39"/>
          <p:cNvSpPr/>
          <p:nvPr/>
        </p:nvSpPr>
        <p:spPr>
          <a:xfrm>
            <a:off x="4695675" y="3077625"/>
            <a:ext cx="759900" cy="7599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loadInput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Image</a:t>
            </a:r>
            <a:endParaRPr sz="1000"/>
          </a:p>
        </p:txBody>
      </p:sp>
      <p:cxnSp>
        <p:nvCxnSpPr>
          <p:cNvPr id="869" name="Google Shape;869;p39"/>
          <p:cNvCxnSpPr>
            <a:stCxn id="868" idx="4"/>
            <a:endCxn id="870" idx="0"/>
          </p:cNvCxnSpPr>
          <p:nvPr/>
        </p:nvCxnSpPr>
        <p:spPr>
          <a:xfrm flipH="1" rot="-5400000">
            <a:off x="6128475" y="2784675"/>
            <a:ext cx="600" cy="2106300"/>
          </a:xfrm>
          <a:prstGeom prst="curvedConnector5">
            <a:avLst>
              <a:gd fmla="val 39687500" name="adj1"/>
              <a:gd fmla="val 49999" name="adj2"/>
              <a:gd fmla="val -39687500" name="adj3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70" name="Google Shape;870;p39"/>
          <p:cNvSpPr/>
          <p:nvPr/>
        </p:nvSpPr>
        <p:spPr>
          <a:xfrm>
            <a:off x="6801950" y="3837525"/>
            <a:ext cx="759900" cy="7599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resize</a:t>
            </a:r>
            <a:endParaRPr sz="1000"/>
          </a:p>
        </p:txBody>
      </p:sp>
      <p:sp>
        <p:nvSpPr>
          <p:cNvPr id="871" name="Google Shape;871;p39"/>
          <p:cNvSpPr/>
          <p:nvPr/>
        </p:nvSpPr>
        <p:spPr>
          <a:xfrm>
            <a:off x="7098563" y="2880038"/>
            <a:ext cx="1257984" cy="820098"/>
          </a:xfrm>
          <a:prstGeom prst="irregularSeal2">
            <a:avLst/>
          </a:prstGeom>
          <a:solidFill>
            <a:srgbClr val="98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Assertion Failed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872" name="Google Shape;872;p39"/>
          <p:cNvSpPr/>
          <p:nvPr/>
        </p:nvSpPr>
        <p:spPr>
          <a:xfrm>
            <a:off x="2523125" y="2798125"/>
            <a:ext cx="576000" cy="576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main</a:t>
            </a:r>
            <a:endParaRPr sz="1000"/>
          </a:p>
        </p:txBody>
      </p:sp>
      <p:sp>
        <p:nvSpPr>
          <p:cNvPr id="873" name="Google Shape;873;p39"/>
          <p:cNvSpPr/>
          <p:nvPr/>
        </p:nvSpPr>
        <p:spPr>
          <a:xfrm>
            <a:off x="3494050" y="3496175"/>
            <a:ext cx="863700" cy="86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add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Authorized</a:t>
            </a:r>
            <a:endParaRPr sz="1000"/>
          </a:p>
        </p:txBody>
      </p:sp>
      <p:cxnSp>
        <p:nvCxnSpPr>
          <p:cNvPr id="874" name="Google Shape;874;p39"/>
          <p:cNvCxnSpPr>
            <a:stCxn id="872" idx="4"/>
            <a:endCxn id="873" idx="2"/>
          </p:cNvCxnSpPr>
          <p:nvPr/>
        </p:nvCxnSpPr>
        <p:spPr>
          <a:xfrm flipH="1" rot="-5400000">
            <a:off x="2875625" y="3309625"/>
            <a:ext cx="553800" cy="6828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75" name="Google Shape;875;p39"/>
          <p:cNvCxnSpPr>
            <a:stCxn id="873" idx="0"/>
            <a:endCxn id="868" idx="2"/>
          </p:cNvCxnSpPr>
          <p:nvPr/>
        </p:nvCxnSpPr>
        <p:spPr>
          <a:xfrm rot="-5400000">
            <a:off x="4291450" y="3091925"/>
            <a:ext cx="38700" cy="7698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76" name="Google Shape;876;p39"/>
          <p:cNvCxnSpPr>
            <a:stCxn id="871" idx="3"/>
            <a:endCxn id="872" idx="2"/>
          </p:cNvCxnSpPr>
          <p:nvPr/>
        </p:nvCxnSpPr>
        <p:spPr>
          <a:xfrm rot="10800000">
            <a:off x="2523046" y="3086132"/>
            <a:ext cx="5833500" cy="46200"/>
          </a:xfrm>
          <a:prstGeom prst="bentConnector5">
            <a:avLst>
              <a:gd fmla="val -4082" name="adj1"/>
              <a:gd fmla="val -3488135" name="adj2"/>
              <a:gd fmla="val 104081" name="adj3"/>
            </a:avLst>
          </a:prstGeom>
          <a:noFill/>
          <a:ln cap="flat" cmpd="sng" w="19050">
            <a:solidFill>
              <a:srgbClr val="980000"/>
            </a:solidFill>
            <a:prstDash val="dot"/>
            <a:round/>
            <a:headEnd len="med" w="med" type="none"/>
            <a:tailEnd len="med" w="med" type="stealth"/>
          </a:ln>
        </p:spPr>
      </p:cxnSp>
      <p:sp>
        <p:nvSpPr>
          <p:cNvPr id="877" name="Google Shape;877;p39"/>
          <p:cNvSpPr/>
          <p:nvPr/>
        </p:nvSpPr>
        <p:spPr>
          <a:xfrm>
            <a:off x="2016900" y="1900550"/>
            <a:ext cx="759900" cy="6003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No Exception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Handler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878" name="Google Shape;878;p39"/>
          <p:cNvSpPr txBox="1"/>
          <p:nvPr/>
        </p:nvSpPr>
        <p:spPr>
          <a:xfrm>
            <a:off x="6954350" y="2418638"/>
            <a:ext cx="92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OpenCV</a:t>
            </a:r>
            <a:endParaRPr b="1"/>
          </a:p>
        </p:txBody>
      </p:sp>
      <p:sp>
        <p:nvSpPr>
          <p:cNvPr id="879" name="Google Shape;879;p39"/>
          <p:cNvSpPr txBox="1"/>
          <p:nvPr/>
        </p:nvSpPr>
        <p:spPr>
          <a:xfrm>
            <a:off x="108825" y="70690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/>
              <a:t>Attack Vector-1 : User Register </a:t>
            </a:r>
            <a:endParaRPr u="sng"/>
          </a:p>
        </p:txBody>
      </p:sp>
      <p:sp>
        <p:nvSpPr>
          <p:cNvPr id="880" name="Google Shape;880;p39"/>
          <p:cNvSpPr txBox="1"/>
          <p:nvPr/>
        </p:nvSpPr>
        <p:spPr>
          <a:xfrm>
            <a:off x="79225" y="1048325"/>
            <a:ext cx="71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 User Register Attack : Assertion Failed with the exception from Fuzz</a:t>
            </a:r>
            <a:endParaRPr b="1"/>
          </a:p>
        </p:txBody>
      </p:sp>
      <p:pic>
        <p:nvPicPr>
          <p:cNvPr id="881" name="Google Shape;88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850" y="2419350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39"/>
          <p:cNvSpPr txBox="1"/>
          <p:nvPr/>
        </p:nvSpPr>
        <p:spPr>
          <a:xfrm>
            <a:off x="844298" y="3615163"/>
            <a:ext cx="133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Fuzz</a:t>
            </a:r>
            <a:endParaRPr b="1"/>
          </a:p>
        </p:txBody>
      </p:sp>
      <p:sp>
        <p:nvSpPr>
          <p:cNvPr id="883" name="Google Shape;883;p39"/>
          <p:cNvSpPr/>
          <p:nvPr/>
        </p:nvSpPr>
        <p:spPr>
          <a:xfrm rot="-5400000">
            <a:off x="1928750" y="2801750"/>
            <a:ext cx="309600" cy="466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4" name="Google Shape;884;p39"/>
          <p:cNvCxnSpPr/>
          <p:nvPr/>
        </p:nvCxnSpPr>
        <p:spPr>
          <a:xfrm flipH="1" rot="10800000">
            <a:off x="0" y="576762"/>
            <a:ext cx="9144000" cy="1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885" name="Google Shape;885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19288" y="0"/>
            <a:ext cx="517084" cy="517084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39"/>
          <p:cNvSpPr txBox="1"/>
          <p:nvPr/>
        </p:nvSpPr>
        <p:spPr>
          <a:xfrm>
            <a:off x="58875" y="170825"/>
            <a:ext cx="5561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</a:rPr>
              <a:t>System Attack - User Register</a:t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887" name="Google Shape;88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7450" y="634269"/>
            <a:ext cx="1879800" cy="7539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88" name="Google Shape;888;p39"/>
          <p:cNvSpPr/>
          <p:nvPr/>
        </p:nvSpPr>
        <p:spPr>
          <a:xfrm>
            <a:off x="8325200" y="1030900"/>
            <a:ext cx="722100" cy="31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889" name="Google Shape;889;p39"/>
          <p:cNvSpPr txBox="1"/>
          <p:nvPr/>
        </p:nvSpPr>
        <p:spPr>
          <a:xfrm>
            <a:off x="8729475" y="4792775"/>
            <a:ext cx="30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25</a:t>
            </a:r>
            <a:endParaRPr sz="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40"/>
          <p:cNvSpPr txBox="1"/>
          <p:nvPr/>
        </p:nvSpPr>
        <p:spPr>
          <a:xfrm>
            <a:off x="108825" y="88370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/>
              <a:t>Attack Vector-2 : Camera</a:t>
            </a:r>
            <a:endParaRPr u="sng"/>
          </a:p>
        </p:txBody>
      </p:sp>
      <p:pic>
        <p:nvPicPr>
          <p:cNvPr id="895" name="Google Shape;89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3025" y="1696800"/>
            <a:ext cx="3766325" cy="3146825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40"/>
          <p:cNvSpPr txBox="1"/>
          <p:nvPr/>
        </p:nvSpPr>
        <p:spPr>
          <a:xfrm>
            <a:off x="214625" y="1403950"/>
            <a:ext cx="4958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Fake Face Attack :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 order to disturb the monitoring system that is authenticated through the face, the reaction of the system was confirmed through the photo of the authenticated face.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ko"/>
              <a:t>It did not recognize it as a photo, but recognized it as a face and displayed the name.</a:t>
            </a:r>
            <a:endParaRPr b="1"/>
          </a:p>
        </p:txBody>
      </p:sp>
      <p:pic>
        <p:nvPicPr>
          <p:cNvPr id="897" name="Google Shape;89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5450" y="710469"/>
            <a:ext cx="1879800" cy="7539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98" name="Google Shape;898;p40"/>
          <p:cNvSpPr/>
          <p:nvPr/>
        </p:nvSpPr>
        <p:spPr>
          <a:xfrm>
            <a:off x="3829400" y="710475"/>
            <a:ext cx="612600" cy="257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899" name="Google Shape;899;p40"/>
          <p:cNvCxnSpPr/>
          <p:nvPr/>
        </p:nvCxnSpPr>
        <p:spPr>
          <a:xfrm flipH="1" rot="10800000">
            <a:off x="0" y="576762"/>
            <a:ext cx="9144000" cy="1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900" name="Google Shape;900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19288" y="0"/>
            <a:ext cx="517084" cy="517084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40"/>
          <p:cNvSpPr txBox="1"/>
          <p:nvPr/>
        </p:nvSpPr>
        <p:spPr>
          <a:xfrm>
            <a:off x="58875" y="170825"/>
            <a:ext cx="5561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</a:rPr>
              <a:t>System Attack - Camera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902" name="Google Shape;902;p40"/>
          <p:cNvSpPr/>
          <p:nvPr/>
        </p:nvSpPr>
        <p:spPr>
          <a:xfrm>
            <a:off x="5969600" y="813500"/>
            <a:ext cx="2549700" cy="6930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FF0000"/>
                </a:solidFill>
              </a:rPr>
              <a:t>fake face authentication</a:t>
            </a:r>
            <a:endParaRPr b="1" sz="1600">
              <a:solidFill>
                <a:srgbClr val="FF0000"/>
              </a:solidFill>
            </a:endParaRPr>
          </a:p>
        </p:txBody>
      </p:sp>
      <p:sp>
        <p:nvSpPr>
          <p:cNvPr id="903" name="Google Shape;903;p40"/>
          <p:cNvSpPr txBox="1"/>
          <p:nvPr/>
        </p:nvSpPr>
        <p:spPr>
          <a:xfrm>
            <a:off x="8729475" y="4792775"/>
            <a:ext cx="30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26</a:t>
            </a:r>
            <a:endParaRPr sz="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41"/>
          <p:cNvSpPr/>
          <p:nvPr/>
        </p:nvSpPr>
        <p:spPr>
          <a:xfrm>
            <a:off x="416725" y="2742575"/>
            <a:ext cx="1777800" cy="2239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9" name="Google Shape;90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5300" y="2880162"/>
            <a:ext cx="315299" cy="487388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41"/>
          <p:cNvSpPr txBox="1"/>
          <p:nvPr/>
        </p:nvSpPr>
        <p:spPr>
          <a:xfrm>
            <a:off x="108825" y="88370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/>
              <a:t>Attack Vector-3 : </a:t>
            </a:r>
            <a:r>
              <a:rPr lang="ko" u="sng"/>
              <a:t>mutual authentication</a:t>
            </a:r>
            <a:endParaRPr u="sng"/>
          </a:p>
        </p:txBody>
      </p:sp>
      <p:grpSp>
        <p:nvGrpSpPr>
          <p:cNvPr id="911" name="Google Shape;911;p41"/>
          <p:cNvGrpSpPr/>
          <p:nvPr/>
        </p:nvGrpSpPr>
        <p:grpSpPr>
          <a:xfrm>
            <a:off x="7608475" y="710464"/>
            <a:ext cx="1436100" cy="576000"/>
            <a:chOff x="2976450" y="670164"/>
            <a:chExt cx="1436100" cy="576000"/>
          </a:xfrm>
        </p:grpSpPr>
        <p:pic>
          <p:nvPicPr>
            <p:cNvPr id="912" name="Google Shape;912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76450" y="670164"/>
              <a:ext cx="1436100" cy="5760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913" name="Google Shape;913;p41"/>
            <p:cNvSpPr/>
            <p:nvPr/>
          </p:nvSpPr>
          <p:spPr>
            <a:xfrm>
              <a:off x="3369873" y="826985"/>
              <a:ext cx="347700" cy="1677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</p:grpSp>
      <p:cxnSp>
        <p:nvCxnSpPr>
          <p:cNvPr id="914" name="Google Shape;914;p41"/>
          <p:cNvCxnSpPr/>
          <p:nvPr/>
        </p:nvCxnSpPr>
        <p:spPr>
          <a:xfrm flipH="1" rot="10800000">
            <a:off x="0" y="576762"/>
            <a:ext cx="9144000" cy="1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915" name="Google Shape;915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19288" y="0"/>
            <a:ext cx="517084" cy="517084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41"/>
          <p:cNvSpPr txBox="1"/>
          <p:nvPr/>
        </p:nvSpPr>
        <p:spPr>
          <a:xfrm>
            <a:off x="58875" y="170825"/>
            <a:ext cx="5561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</a:rPr>
              <a:t>System Attack - </a:t>
            </a:r>
            <a:r>
              <a:rPr b="1" lang="ko" sz="1800">
                <a:solidFill>
                  <a:schemeClr val="dk1"/>
                </a:solidFill>
              </a:rPr>
              <a:t>mutual authentication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917" name="Google Shape;917;p41"/>
          <p:cNvSpPr/>
          <p:nvPr/>
        </p:nvSpPr>
        <p:spPr>
          <a:xfrm>
            <a:off x="2747250" y="1983875"/>
            <a:ext cx="1174500" cy="863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Monitoring system</a:t>
            </a:r>
            <a:endParaRPr sz="1000"/>
          </a:p>
        </p:txBody>
      </p:sp>
      <p:sp>
        <p:nvSpPr>
          <p:cNvPr id="918" name="Google Shape;918;p41"/>
          <p:cNvSpPr/>
          <p:nvPr/>
        </p:nvSpPr>
        <p:spPr>
          <a:xfrm>
            <a:off x="5301338" y="1948075"/>
            <a:ext cx="1017300" cy="863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CCTV</a:t>
            </a:r>
            <a:endParaRPr sz="1000"/>
          </a:p>
        </p:txBody>
      </p:sp>
      <p:cxnSp>
        <p:nvCxnSpPr>
          <p:cNvPr id="919" name="Google Shape;919;p41"/>
          <p:cNvCxnSpPr/>
          <p:nvPr/>
        </p:nvCxnSpPr>
        <p:spPr>
          <a:xfrm rot="10800000">
            <a:off x="3954850" y="2158163"/>
            <a:ext cx="131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0" name="Google Shape;920;p41"/>
          <p:cNvCxnSpPr/>
          <p:nvPr/>
        </p:nvCxnSpPr>
        <p:spPr>
          <a:xfrm>
            <a:off x="3954850" y="2571488"/>
            <a:ext cx="137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21" name="Google Shape;92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5300" y="4265025"/>
            <a:ext cx="315300" cy="3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41"/>
          <p:cNvSpPr txBox="1"/>
          <p:nvPr/>
        </p:nvSpPr>
        <p:spPr>
          <a:xfrm>
            <a:off x="2407950" y="3240275"/>
            <a:ext cx="94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rootCA</a:t>
            </a:r>
            <a:endParaRPr b="1" sz="1200"/>
          </a:p>
        </p:txBody>
      </p:sp>
      <p:pic>
        <p:nvPicPr>
          <p:cNvPr id="923" name="Google Shape;92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5300" y="3565962"/>
            <a:ext cx="315299" cy="487388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41"/>
          <p:cNvSpPr txBox="1"/>
          <p:nvPr/>
        </p:nvSpPr>
        <p:spPr>
          <a:xfrm>
            <a:off x="2484150" y="3926075"/>
            <a:ext cx="94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client</a:t>
            </a:r>
            <a:endParaRPr b="1" sz="1200"/>
          </a:p>
        </p:txBody>
      </p:sp>
      <p:sp>
        <p:nvSpPr>
          <p:cNvPr id="925" name="Google Shape;925;p41"/>
          <p:cNvSpPr txBox="1"/>
          <p:nvPr/>
        </p:nvSpPr>
        <p:spPr>
          <a:xfrm>
            <a:off x="2484150" y="4535675"/>
            <a:ext cx="94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client</a:t>
            </a:r>
            <a:endParaRPr b="1" sz="1200"/>
          </a:p>
        </p:txBody>
      </p:sp>
      <p:pic>
        <p:nvPicPr>
          <p:cNvPr id="926" name="Google Shape;92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0500" y="2880162"/>
            <a:ext cx="315299" cy="487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0500" y="4265025"/>
            <a:ext cx="315300" cy="3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41"/>
          <p:cNvSpPr txBox="1"/>
          <p:nvPr/>
        </p:nvSpPr>
        <p:spPr>
          <a:xfrm>
            <a:off x="5913150" y="3240275"/>
            <a:ext cx="94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rootCA</a:t>
            </a:r>
            <a:endParaRPr b="1" sz="1200"/>
          </a:p>
        </p:txBody>
      </p:sp>
      <p:pic>
        <p:nvPicPr>
          <p:cNvPr id="929" name="Google Shape;92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0500" y="3565962"/>
            <a:ext cx="315299" cy="487388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41"/>
          <p:cNvSpPr txBox="1"/>
          <p:nvPr/>
        </p:nvSpPr>
        <p:spPr>
          <a:xfrm>
            <a:off x="5989350" y="3926075"/>
            <a:ext cx="94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Server</a:t>
            </a:r>
            <a:endParaRPr b="1" sz="1200"/>
          </a:p>
        </p:txBody>
      </p:sp>
      <p:sp>
        <p:nvSpPr>
          <p:cNvPr id="931" name="Google Shape;931;p41"/>
          <p:cNvSpPr txBox="1"/>
          <p:nvPr/>
        </p:nvSpPr>
        <p:spPr>
          <a:xfrm>
            <a:off x="5989350" y="4535675"/>
            <a:ext cx="94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Server</a:t>
            </a:r>
            <a:endParaRPr b="1" sz="1200"/>
          </a:p>
        </p:txBody>
      </p:sp>
      <p:grpSp>
        <p:nvGrpSpPr>
          <p:cNvPr id="932" name="Google Shape;932;p41"/>
          <p:cNvGrpSpPr/>
          <p:nvPr/>
        </p:nvGrpSpPr>
        <p:grpSpPr>
          <a:xfrm>
            <a:off x="3941036" y="3240271"/>
            <a:ext cx="1377614" cy="822733"/>
            <a:chOff x="2163130" y="3343329"/>
            <a:chExt cx="408666" cy="328331"/>
          </a:xfrm>
        </p:grpSpPr>
        <p:sp>
          <p:nvSpPr>
            <p:cNvPr id="933" name="Google Shape;933;p41"/>
            <p:cNvSpPr/>
            <p:nvPr/>
          </p:nvSpPr>
          <p:spPr>
            <a:xfrm rot="-1397769">
              <a:off x="2159270" y="3431928"/>
              <a:ext cx="416452" cy="158464"/>
            </a:xfrm>
            <a:prstGeom prst="rightArrow">
              <a:avLst>
                <a:gd fmla="val 14572" name="adj1"/>
                <a:gd fmla="val 77695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934" name="Google Shape;934;p41"/>
            <p:cNvSpPr/>
            <p:nvPr/>
          </p:nvSpPr>
          <p:spPr>
            <a:xfrm rot="-9399958">
              <a:off x="2159145" y="3424747"/>
              <a:ext cx="416571" cy="158464"/>
            </a:xfrm>
            <a:prstGeom prst="rightArrow">
              <a:avLst>
                <a:gd fmla="val 14572" name="adj1"/>
                <a:gd fmla="val 77695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pic>
        <p:nvPicPr>
          <p:cNvPr id="935" name="Google Shape;93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500" y="2880162"/>
            <a:ext cx="315299" cy="487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38500" y="4265025"/>
            <a:ext cx="315300" cy="3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41"/>
          <p:cNvSpPr txBox="1"/>
          <p:nvPr/>
        </p:nvSpPr>
        <p:spPr>
          <a:xfrm>
            <a:off x="588375" y="3240275"/>
            <a:ext cx="170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FF"/>
                </a:solidFill>
              </a:rPr>
              <a:t>malicious </a:t>
            </a:r>
            <a:r>
              <a:rPr b="1" lang="ko" sz="1200"/>
              <a:t>rootCA</a:t>
            </a:r>
            <a:endParaRPr b="1" sz="1200"/>
          </a:p>
        </p:txBody>
      </p:sp>
      <p:pic>
        <p:nvPicPr>
          <p:cNvPr id="938" name="Google Shape;93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500" y="3565962"/>
            <a:ext cx="315299" cy="487388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41"/>
          <p:cNvSpPr txBox="1"/>
          <p:nvPr/>
        </p:nvSpPr>
        <p:spPr>
          <a:xfrm>
            <a:off x="588150" y="3926075"/>
            <a:ext cx="170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malicious </a:t>
            </a:r>
            <a:r>
              <a:rPr b="1" lang="ko" sz="1200"/>
              <a:t>client</a:t>
            </a:r>
            <a:endParaRPr b="1" sz="1200"/>
          </a:p>
        </p:txBody>
      </p:sp>
      <p:sp>
        <p:nvSpPr>
          <p:cNvPr id="940" name="Google Shape;940;p41"/>
          <p:cNvSpPr txBox="1"/>
          <p:nvPr/>
        </p:nvSpPr>
        <p:spPr>
          <a:xfrm>
            <a:off x="588375" y="4535675"/>
            <a:ext cx="177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malicious </a:t>
            </a:r>
            <a:r>
              <a:rPr b="1" lang="ko" sz="1200"/>
              <a:t>client</a:t>
            </a:r>
            <a:endParaRPr b="1" sz="1200"/>
          </a:p>
        </p:txBody>
      </p:sp>
      <p:pic>
        <p:nvPicPr>
          <p:cNvPr id="941" name="Google Shape;94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0700" y="2880162"/>
            <a:ext cx="315299" cy="487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10700" y="4265025"/>
            <a:ext cx="315300" cy="3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41"/>
          <p:cNvSpPr txBox="1"/>
          <p:nvPr/>
        </p:nvSpPr>
        <p:spPr>
          <a:xfrm>
            <a:off x="6760350" y="3240275"/>
            <a:ext cx="170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malicious </a:t>
            </a:r>
            <a:r>
              <a:rPr b="1" lang="ko" sz="1200"/>
              <a:t>rootCA</a:t>
            </a:r>
            <a:endParaRPr b="1" sz="1200"/>
          </a:p>
        </p:txBody>
      </p:sp>
      <p:pic>
        <p:nvPicPr>
          <p:cNvPr id="944" name="Google Shape;94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0700" y="3565962"/>
            <a:ext cx="315299" cy="487388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41"/>
          <p:cNvSpPr txBox="1"/>
          <p:nvPr/>
        </p:nvSpPr>
        <p:spPr>
          <a:xfrm>
            <a:off x="6827550" y="3926075"/>
            <a:ext cx="18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FF"/>
                </a:solidFill>
              </a:rPr>
              <a:t>malicious </a:t>
            </a:r>
            <a:r>
              <a:rPr b="1" lang="ko" sz="1200"/>
              <a:t>Server</a:t>
            </a:r>
            <a:endParaRPr b="1" sz="1200"/>
          </a:p>
        </p:txBody>
      </p:sp>
      <p:sp>
        <p:nvSpPr>
          <p:cNvPr id="946" name="Google Shape;946;p41"/>
          <p:cNvSpPr txBox="1"/>
          <p:nvPr/>
        </p:nvSpPr>
        <p:spPr>
          <a:xfrm>
            <a:off x="6827550" y="4535675"/>
            <a:ext cx="18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FF"/>
                </a:solidFill>
              </a:rPr>
              <a:t>malicious </a:t>
            </a:r>
            <a:r>
              <a:rPr b="1" lang="ko" sz="1200"/>
              <a:t>Server</a:t>
            </a:r>
            <a:endParaRPr b="1" sz="1200"/>
          </a:p>
        </p:txBody>
      </p:sp>
      <p:sp>
        <p:nvSpPr>
          <p:cNvPr id="947" name="Google Shape;947;p41"/>
          <p:cNvSpPr txBox="1"/>
          <p:nvPr/>
        </p:nvSpPr>
        <p:spPr>
          <a:xfrm>
            <a:off x="313175" y="1271350"/>
            <a:ext cx="595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Since the verification of the RootCA certificate is not performed, mutual authentication is performed even if the Team 3 certificate is used.</a:t>
            </a:r>
            <a:endParaRPr/>
          </a:p>
        </p:txBody>
      </p:sp>
      <p:sp>
        <p:nvSpPr>
          <p:cNvPr id="948" name="Google Shape;948;p41"/>
          <p:cNvSpPr/>
          <p:nvPr/>
        </p:nvSpPr>
        <p:spPr>
          <a:xfrm>
            <a:off x="6733225" y="2742575"/>
            <a:ext cx="1777800" cy="2239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1"/>
          <p:cNvSpPr txBox="1"/>
          <p:nvPr/>
        </p:nvSpPr>
        <p:spPr>
          <a:xfrm>
            <a:off x="546325" y="2406882"/>
            <a:ext cx="151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Team 3’s Cert</a:t>
            </a:r>
            <a:endParaRPr b="1"/>
          </a:p>
        </p:txBody>
      </p:sp>
      <p:sp>
        <p:nvSpPr>
          <p:cNvPr id="950" name="Google Shape;950;p41"/>
          <p:cNvSpPr txBox="1"/>
          <p:nvPr/>
        </p:nvSpPr>
        <p:spPr>
          <a:xfrm>
            <a:off x="6903750" y="2402075"/>
            <a:ext cx="151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Team 3’s Cert</a:t>
            </a:r>
            <a:endParaRPr b="1"/>
          </a:p>
        </p:txBody>
      </p:sp>
      <p:sp>
        <p:nvSpPr>
          <p:cNvPr id="951" name="Google Shape;951;p41"/>
          <p:cNvSpPr/>
          <p:nvPr/>
        </p:nvSpPr>
        <p:spPr>
          <a:xfrm>
            <a:off x="6893275" y="1421575"/>
            <a:ext cx="2145000" cy="6930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Replace with team 3 certificate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52" name="Google Shape;952;p41"/>
          <p:cNvSpPr txBox="1"/>
          <p:nvPr/>
        </p:nvSpPr>
        <p:spPr>
          <a:xfrm>
            <a:off x="8729475" y="4792775"/>
            <a:ext cx="30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27</a:t>
            </a:r>
            <a:endParaRPr sz="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7" name="Google Shape;957;p42"/>
          <p:cNvCxnSpPr/>
          <p:nvPr/>
        </p:nvCxnSpPr>
        <p:spPr>
          <a:xfrm flipH="1" rot="10800000">
            <a:off x="0" y="576762"/>
            <a:ext cx="9144000" cy="1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958" name="Google Shape;95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19288" y="0"/>
            <a:ext cx="517084" cy="51708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42"/>
          <p:cNvSpPr txBox="1"/>
          <p:nvPr/>
        </p:nvSpPr>
        <p:spPr>
          <a:xfrm>
            <a:off x="58875" y="170825"/>
            <a:ext cx="7741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</a:rPr>
              <a:t>System Attack</a:t>
            </a:r>
            <a:r>
              <a:rPr b="1" lang="ko" sz="1800">
                <a:solidFill>
                  <a:schemeClr val="dk1"/>
                </a:solidFill>
              </a:rPr>
              <a:t> Demonstration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960" name="Google Shape;960;p42"/>
          <p:cNvSpPr txBox="1"/>
          <p:nvPr/>
        </p:nvSpPr>
        <p:spPr>
          <a:xfrm>
            <a:off x="8729475" y="4792775"/>
            <a:ext cx="30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28</a:t>
            </a:r>
            <a:endParaRPr sz="800"/>
          </a:p>
        </p:txBody>
      </p:sp>
      <p:sp>
        <p:nvSpPr>
          <p:cNvPr id="961" name="Google Shape;961;p42"/>
          <p:cNvSpPr txBox="1"/>
          <p:nvPr/>
        </p:nvSpPr>
        <p:spPr>
          <a:xfrm>
            <a:off x="288" y="1465900"/>
            <a:ext cx="9144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System Attack</a:t>
            </a:r>
            <a:endParaRPr sz="4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Demo</a:t>
            </a:r>
            <a:endParaRPr i="1"/>
          </a:p>
        </p:txBody>
      </p:sp>
      <p:pic>
        <p:nvPicPr>
          <p:cNvPr id="962" name="Google Shape;962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00269" y="2643996"/>
            <a:ext cx="1693918" cy="1756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537" y="994375"/>
            <a:ext cx="6606625" cy="3728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Google Shape;90;p16"/>
          <p:cNvCxnSpPr/>
          <p:nvPr/>
        </p:nvCxnSpPr>
        <p:spPr>
          <a:xfrm flipH="1" rot="10800000">
            <a:off x="0" y="576762"/>
            <a:ext cx="9144000" cy="1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91" name="Google Shape;9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19288" y="0"/>
            <a:ext cx="517084" cy="51708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/>
        </p:nvSpPr>
        <p:spPr>
          <a:xfrm>
            <a:off x="58875" y="170825"/>
            <a:ext cx="7741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</a:rPr>
              <a:t>Monitoring System Overview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8809575" y="4792775"/>
            <a:ext cx="226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2</a:t>
            </a:r>
            <a:endParaRPr sz="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7" name="Google Shape;9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7625" y="1453500"/>
            <a:ext cx="2638075" cy="263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8300" y="1453500"/>
            <a:ext cx="2721675" cy="2721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9" name="Google Shape;969;p43"/>
          <p:cNvCxnSpPr/>
          <p:nvPr/>
        </p:nvCxnSpPr>
        <p:spPr>
          <a:xfrm flipH="1" rot="10800000">
            <a:off x="0" y="576762"/>
            <a:ext cx="9144000" cy="1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970" name="Google Shape;970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19288" y="0"/>
            <a:ext cx="517084" cy="517084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43"/>
          <p:cNvSpPr txBox="1"/>
          <p:nvPr/>
        </p:nvSpPr>
        <p:spPr>
          <a:xfrm>
            <a:off x="58875" y="170825"/>
            <a:ext cx="5561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</a:rPr>
              <a:t>Consideration - Assessment ruler ? 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972" name="Google Shape;972;p43"/>
          <p:cNvSpPr txBox="1"/>
          <p:nvPr/>
        </p:nvSpPr>
        <p:spPr>
          <a:xfrm>
            <a:off x="8729475" y="4792775"/>
            <a:ext cx="30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29</a:t>
            </a:r>
            <a:endParaRPr sz="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7" name="Google Shape;977;p44"/>
          <p:cNvGraphicFramePr/>
          <p:nvPr/>
        </p:nvGraphicFramePr>
        <p:xfrm>
          <a:off x="854150" y="128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{70BDECC7-2B48-4048-8932-5432C87AF9BC}</a:tableStyleId>
              </a:tblPr>
              <a:tblGrid>
                <a:gridCol w="1066800"/>
                <a:gridCol w="2154925"/>
                <a:gridCol w="2400300"/>
                <a:gridCol w="1674875"/>
              </a:tblGrid>
              <a:tr h="813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Method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TCSEC</a:t>
                      </a:r>
                      <a:endParaRPr b="1"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(Trusted Computer Security Evaluation Criteria)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ITSEC</a:t>
                      </a:r>
                      <a:endParaRPr b="1"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(Information Technology Security Evaluation Criteria)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CC</a:t>
                      </a:r>
                      <a:endParaRPr b="1"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(Common Criteria)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75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- Evaluate independent systems, called the </a:t>
                      </a:r>
                      <a:r>
                        <a:rPr lang="ko" sz="1000">
                          <a:solidFill>
                            <a:srgbClr val="FF9900"/>
                          </a:solidFill>
                        </a:rPr>
                        <a:t>orange-book</a:t>
                      </a:r>
                      <a:r>
                        <a:rPr lang="ko" sz="1000"/>
                        <a:t>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- </a:t>
                      </a:r>
                      <a:r>
                        <a:rPr b="1" lang="ko" sz="1000"/>
                        <a:t>It is the first systematic and logical standard</a:t>
                      </a:r>
                      <a:r>
                        <a:rPr lang="ko" sz="1000"/>
                        <a:t> that evaluates functionality and assurance without distinction.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- Intrinsically too restrictive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- </a:t>
                      </a:r>
                      <a:r>
                        <a:rPr b="1" lang="ko" sz="1000"/>
                        <a:t>European guidelines for evaluating operating systems and devices</a:t>
                      </a:r>
                      <a:endParaRPr b="1"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- Addressing confidentiality, integrity, and availability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- Evaluate functionality and warranty separately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- Adds considerable confusion by being overly flexible.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- It is a certification model that integrates TCSEC and ITSEC information security system certification.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- </a:t>
                      </a:r>
                      <a:r>
                        <a:rPr b="1" lang="ko" sz="1000"/>
                        <a:t>CCRA(Common Criteria Recognition Arrangement) is the mutual recognition</a:t>
                      </a:r>
                      <a:r>
                        <a:rPr lang="ko" sz="1000"/>
                        <a:t> of accreditation results in agreements among 25 Member nations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78" name="Google Shape;978;p44"/>
          <p:cNvSpPr txBox="1"/>
          <p:nvPr/>
        </p:nvSpPr>
        <p:spPr>
          <a:xfrm>
            <a:off x="6719800" y="885525"/>
            <a:ext cx="4593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rgbClr val="FF9900"/>
                </a:solidFill>
              </a:rPr>
              <a:t>V</a:t>
            </a:r>
            <a:endParaRPr b="1" sz="4000">
              <a:solidFill>
                <a:srgbClr val="FF9900"/>
              </a:solidFill>
            </a:endParaRPr>
          </a:p>
        </p:txBody>
      </p:sp>
      <p:sp>
        <p:nvSpPr>
          <p:cNvPr id="979" name="Google Shape;979;p44"/>
          <p:cNvSpPr txBox="1"/>
          <p:nvPr/>
        </p:nvSpPr>
        <p:spPr>
          <a:xfrm>
            <a:off x="303425" y="703900"/>
            <a:ext cx="779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We reviewed the assessment methods and selected the assessment method to use.</a:t>
            </a:r>
            <a:endParaRPr sz="1600"/>
          </a:p>
        </p:txBody>
      </p:sp>
      <p:cxnSp>
        <p:nvCxnSpPr>
          <p:cNvPr id="980" name="Google Shape;980;p44"/>
          <p:cNvCxnSpPr/>
          <p:nvPr/>
        </p:nvCxnSpPr>
        <p:spPr>
          <a:xfrm flipH="1" rot="10800000">
            <a:off x="0" y="576762"/>
            <a:ext cx="9144000" cy="1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981" name="Google Shape;98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19288" y="0"/>
            <a:ext cx="517084" cy="517084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44"/>
          <p:cNvSpPr txBox="1"/>
          <p:nvPr/>
        </p:nvSpPr>
        <p:spPr>
          <a:xfrm>
            <a:off x="58875" y="170825"/>
            <a:ext cx="55611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</a:rPr>
              <a:t>Comparison of assessment methods</a:t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983" name="Google Shape;98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3125" y="1871076"/>
            <a:ext cx="729775" cy="94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3572" y="1741086"/>
            <a:ext cx="729775" cy="1054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36988" y="2246798"/>
            <a:ext cx="1398163" cy="4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4"/>
          <p:cNvSpPr txBox="1"/>
          <p:nvPr/>
        </p:nvSpPr>
        <p:spPr>
          <a:xfrm>
            <a:off x="8729475" y="4792775"/>
            <a:ext cx="30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3</a:t>
            </a:r>
            <a:r>
              <a:rPr lang="ko" sz="800"/>
              <a:t>0</a:t>
            </a:r>
            <a:endParaRPr sz="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1" name="Google Shape;991;p45"/>
          <p:cNvCxnSpPr/>
          <p:nvPr/>
        </p:nvCxnSpPr>
        <p:spPr>
          <a:xfrm flipH="1" rot="10800000">
            <a:off x="0" y="576762"/>
            <a:ext cx="9144000" cy="1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992" name="Google Shape;99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19288" y="0"/>
            <a:ext cx="517084" cy="517084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5"/>
          <p:cNvSpPr txBox="1"/>
          <p:nvPr/>
        </p:nvSpPr>
        <p:spPr>
          <a:xfrm>
            <a:off x="58875" y="170825"/>
            <a:ext cx="55611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</a:rPr>
              <a:t>Common Criteria Overview</a:t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994" name="Google Shape;99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000" y="3175350"/>
            <a:ext cx="4038600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45"/>
          <p:cNvSpPr txBox="1"/>
          <p:nvPr/>
        </p:nvSpPr>
        <p:spPr>
          <a:xfrm>
            <a:off x="261725" y="821175"/>
            <a:ext cx="8324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(CCRA) </a:t>
            </a:r>
            <a:r>
              <a:rPr b="1" lang="ko"/>
              <a:t>CCRA(Common Criteria Recognition Arrangement) is the mutual recognition of accreditation results</a:t>
            </a:r>
            <a:r>
              <a:rPr lang="ko"/>
              <a:t> in agreements among 25 Member nations including, US, UK, Germany, and Rep. Of Korea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(Purpose) </a:t>
            </a:r>
            <a:r>
              <a:rPr b="1" lang="ko"/>
              <a:t>In order to mutually recognize security assessment among member states, apply the single assessment criteria (CC)</a:t>
            </a:r>
            <a:r>
              <a:rPr lang="ko"/>
              <a:t> and Evaluation Methodology to evaluation Accreditation 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6" name="Google Shape;99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1450" y="2499275"/>
            <a:ext cx="4869050" cy="2463050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5"/>
          <p:cNvSpPr txBox="1"/>
          <p:nvPr/>
        </p:nvSpPr>
        <p:spPr>
          <a:xfrm>
            <a:off x="8729475" y="4792775"/>
            <a:ext cx="30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31</a:t>
            </a:r>
            <a:endParaRPr sz="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026" y="890150"/>
            <a:ext cx="2737850" cy="392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1925" y="917625"/>
            <a:ext cx="2674575" cy="387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0350" y="917625"/>
            <a:ext cx="2674575" cy="38452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5" name="Google Shape;1005;p46"/>
          <p:cNvCxnSpPr/>
          <p:nvPr/>
        </p:nvCxnSpPr>
        <p:spPr>
          <a:xfrm flipH="1" rot="10800000">
            <a:off x="0" y="576762"/>
            <a:ext cx="9144000" cy="1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06" name="Google Shape;1006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19288" y="0"/>
            <a:ext cx="517084" cy="517084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46"/>
          <p:cNvSpPr txBox="1"/>
          <p:nvPr/>
        </p:nvSpPr>
        <p:spPr>
          <a:xfrm>
            <a:off x="58875" y="170825"/>
            <a:ext cx="5561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</a:rPr>
              <a:t>Common Criteria Overview - 3 Part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008" name="Google Shape;1008;p46"/>
          <p:cNvSpPr txBox="1"/>
          <p:nvPr/>
        </p:nvSpPr>
        <p:spPr>
          <a:xfrm>
            <a:off x="8729475" y="4792775"/>
            <a:ext cx="30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32</a:t>
            </a:r>
            <a:endParaRPr sz="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" name="Google Shape;101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350" y="965550"/>
            <a:ext cx="3286250" cy="4017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2406" y="1515350"/>
            <a:ext cx="5076119" cy="300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5" name="Google Shape;1015;p47"/>
          <p:cNvCxnSpPr/>
          <p:nvPr/>
        </p:nvCxnSpPr>
        <p:spPr>
          <a:xfrm flipH="1" rot="10800000">
            <a:off x="0" y="576762"/>
            <a:ext cx="9144000" cy="1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16" name="Google Shape;1016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19288" y="0"/>
            <a:ext cx="517084" cy="517084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47"/>
          <p:cNvSpPr txBox="1"/>
          <p:nvPr/>
        </p:nvSpPr>
        <p:spPr>
          <a:xfrm>
            <a:off x="58875" y="170825"/>
            <a:ext cx="5561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</a:rPr>
              <a:t>Common Criteria - EAL1 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018" name="Google Shape;1018;p47"/>
          <p:cNvSpPr txBox="1"/>
          <p:nvPr/>
        </p:nvSpPr>
        <p:spPr>
          <a:xfrm>
            <a:off x="8729475" y="4792775"/>
            <a:ext cx="30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33</a:t>
            </a:r>
            <a:endParaRPr sz="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3" name="Google Shape;1023;p48"/>
          <p:cNvGraphicFramePr/>
          <p:nvPr/>
        </p:nvGraphicFramePr>
        <p:xfrm>
          <a:off x="1196100" y="192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{70BDECC7-2B48-4048-8932-5432C87AF9BC}</a:tableStyleId>
              </a:tblPr>
              <a:tblGrid>
                <a:gridCol w="1400175"/>
                <a:gridCol w="1743075"/>
                <a:gridCol w="1143000"/>
                <a:gridCol w="800100"/>
                <a:gridCol w="847725"/>
                <a:gridCol w="809625"/>
              </a:tblGrid>
              <a:tr h="200025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Assurance Class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Assurance Component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Evaluator Action Elements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Verdict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hMerge="1"/>
                <a:tc hMerge="1"/>
              </a:tr>
              <a:tr h="457200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Evaluator Action Elements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Assurance Component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Assurance Class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00025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ADV :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Development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ADV_FSP.1 :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Basic functional specification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ADV_FSP.1.1E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Pass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Pass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Pass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ADV_FSP.1.2E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Pass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</a:tr>
              <a:tr h="323850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AGD :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Guidance documents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AGD_OPE.1 :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Operation user guidance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AGD_OPE.1.1E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Pass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Pass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Pass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 vMerge="1"/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AGD_PRE.1 :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Preparative procedures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AGD_PRE.1.1E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Pass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Pass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0002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AGD_PRE.1.2E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Pass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</a:tr>
              <a:tr h="32385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ALC :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Life-cycle support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ALC_CMC.1 :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Labelling of the TOE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ALC_CMC.1.1E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Pass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Pass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Pass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8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ALC_CMS.1 :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TOE CM coverage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ALC_CMS.1.1E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Pass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Pass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</a:tbl>
          </a:graphicData>
        </a:graphic>
      </p:graphicFrame>
      <p:sp>
        <p:nvSpPr>
          <p:cNvPr id="1024" name="Google Shape;1024;p48"/>
          <p:cNvSpPr txBox="1"/>
          <p:nvPr/>
        </p:nvSpPr>
        <p:spPr>
          <a:xfrm>
            <a:off x="308625" y="706075"/>
            <a:ext cx="9267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We completed the review of the EAL1 items of the Common criteria as follows.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Anything not related to the project scope was treated as 'NA'.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/>
              <a:t>Since the monitoring system had no intention of EAL1, we performed a light level of verification.</a:t>
            </a:r>
            <a:endParaRPr b="1" sz="1500"/>
          </a:p>
        </p:txBody>
      </p:sp>
      <p:cxnSp>
        <p:nvCxnSpPr>
          <p:cNvPr id="1025" name="Google Shape;1025;p48"/>
          <p:cNvCxnSpPr/>
          <p:nvPr/>
        </p:nvCxnSpPr>
        <p:spPr>
          <a:xfrm flipH="1" rot="10800000">
            <a:off x="0" y="576762"/>
            <a:ext cx="9144000" cy="1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26" name="Google Shape;102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19288" y="0"/>
            <a:ext cx="517084" cy="517084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48"/>
          <p:cNvSpPr txBox="1"/>
          <p:nvPr/>
        </p:nvSpPr>
        <p:spPr>
          <a:xfrm>
            <a:off x="58875" y="170825"/>
            <a:ext cx="55611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</a:rPr>
              <a:t>Common Criteria - Result 1</a:t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028" name="Google Shape;1028;p48"/>
          <p:cNvSpPr txBox="1"/>
          <p:nvPr/>
        </p:nvSpPr>
        <p:spPr>
          <a:xfrm>
            <a:off x="8729475" y="4792775"/>
            <a:ext cx="30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34</a:t>
            </a:r>
            <a:endParaRPr sz="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3" name="Google Shape;1033;p49"/>
          <p:cNvGraphicFramePr/>
          <p:nvPr/>
        </p:nvGraphicFramePr>
        <p:xfrm>
          <a:off x="1553150" y="86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{70BDECC7-2B48-4048-8932-5432C87AF9BC}</a:tableStyleId>
              </a:tblPr>
              <a:tblGrid>
                <a:gridCol w="1400175"/>
                <a:gridCol w="1743075"/>
                <a:gridCol w="1143000"/>
                <a:gridCol w="800100"/>
                <a:gridCol w="847725"/>
                <a:gridCol w="809625"/>
              </a:tblGrid>
              <a:tr h="323850">
                <a:tc rowSpan="9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ASE: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Security Target evaluation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ASE_CCL.1 :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Conformance claims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ASE_CCL.1.1E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NA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NA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9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Pass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375">
                <a:tc vMerge="1"/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ASE_ECD.1 :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Extended components definition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ASE_ECD.1.1E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NA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NA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3333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ASE_ECD.1.2E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NA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</a:tr>
              <a:tr h="200025">
                <a:tc vMerge="1"/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ASE_INT.1 :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ST introduction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ASE_INT.1.1E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Pass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Pass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0002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ASE_INT.1.2E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Pass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</a:tr>
              <a:tr h="4572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ASE_OBJ.1 :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Security objectives for the operational environment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ASE_OBJ.1.1E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Pass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Pass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3238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ASE_REQ.1 :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Stated security requirements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ASE_REQ.1.1E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Pass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Pass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00025">
                <a:tc vMerge="1"/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ASE_TSS.1 :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TOE summary specification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ASE_TSS.1.1E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Pass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Pass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0002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ASE_TSS.1.2E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Pass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</a:tr>
              <a:tr h="200025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ATE :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Tests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ATE_IND.1 :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Independent testing - conformance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ATE_IND.1.1E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Pass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Pass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Pass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3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ATE_IND.1.2E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Pass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</a:tr>
              <a:tr h="200025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AVA :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Vulnerability assessment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AVA_VAN.1 :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Vulnerability survey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AVA_VAN.1.1E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Pass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Pass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Pass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AVA_VAN.1.2E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Pass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</a:tr>
              <a:tr h="20002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AVA_VAN.1.3E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Pass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</a:tr>
            </a:tbl>
          </a:graphicData>
        </a:graphic>
      </p:graphicFrame>
      <p:cxnSp>
        <p:nvCxnSpPr>
          <p:cNvPr id="1034" name="Google Shape;1034;p49"/>
          <p:cNvCxnSpPr/>
          <p:nvPr/>
        </p:nvCxnSpPr>
        <p:spPr>
          <a:xfrm flipH="1" rot="10800000">
            <a:off x="0" y="576762"/>
            <a:ext cx="9144000" cy="1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35" name="Google Shape;103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19288" y="0"/>
            <a:ext cx="517084" cy="517084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49"/>
          <p:cNvSpPr txBox="1"/>
          <p:nvPr/>
        </p:nvSpPr>
        <p:spPr>
          <a:xfrm>
            <a:off x="58875" y="170825"/>
            <a:ext cx="55611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</a:rPr>
              <a:t>Common Criteria - Result 2</a:t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  <p:cxnSp>
        <p:nvCxnSpPr>
          <p:cNvPr id="1037" name="Google Shape;1037;p49"/>
          <p:cNvCxnSpPr>
            <a:stCxn id="1038" idx="1"/>
          </p:cNvCxnSpPr>
          <p:nvPr/>
        </p:nvCxnSpPr>
        <p:spPr>
          <a:xfrm flipH="1">
            <a:off x="7045950" y="737713"/>
            <a:ext cx="486000" cy="8025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9" name="Google Shape;1039;p49"/>
          <p:cNvCxnSpPr>
            <a:stCxn id="1038" idx="1"/>
          </p:cNvCxnSpPr>
          <p:nvPr/>
        </p:nvCxnSpPr>
        <p:spPr>
          <a:xfrm flipH="1">
            <a:off x="7106250" y="737713"/>
            <a:ext cx="425700" cy="2991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8" name="Google Shape;1038;p49"/>
          <p:cNvSpPr txBox="1"/>
          <p:nvPr/>
        </p:nvSpPr>
        <p:spPr>
          <a:xfrm>
            <a:off x="7531950" y="537613"/>
            <a:ext cx="579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9900"/>
                </a:solidFill>
              </a:rPr>
              <a:t>Area not covered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1040" name="Google Shape;1040;p49"/>
          <p:cNvSpPr txBox="1"/>
          <p:nvPr/>
        </p:nvSpPr>
        <p:spPr>
          <a:xfrm>
            <a:off x="8729475" y="4792775"/>
            <a:ext cx="30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35</a:t>
            </a:r>
            <a:endParaRPr sz="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75" y="589650"/>
            <a:ext cx="1648400" cy="1624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6" name="Google Shape;1046;p50"/>
          <p:cNvCxnSpPr/>
          <p:nvPr/>
        </p:nvCxnSpPr>
        <p:spPr>
          <a:xfrm flipH="1" rot="10800000">
            <a:off x="0" y="576762"/>
            <a:ext cx="9144000" cy="1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47" name="Google Shape;1047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19288" y="0"/>
            <a:ext cx="517084" cy="51708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50"/>
          <p:cNvSpPr txBox="1"/>
          <p:nvPr/>
        </p:nvSpPr>
        <p:spPr>
          <a:xfrm>
            <a:off x="58875" y="170825"/>
            <a:ext cx="55611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</a:rPr>
              <a:t>Suggestions for better security products</a:t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049" name="Google Shape;1049;p50"/>
          <p:cNvSpPr txBox="1"/>
          <p:nvPr/>
        </p:nvSpPr>
        <p:spPr>
          <a:xfrm>
            <a:off x="352300" y="905900"/>
            <a:ext cx="579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50"/>
          <p:cNvSpPr txBox="1"/>
          <p:nvPr/>
        </p:nvSpPr>
        <p:spPr>
          <a:xfrm>
            <a:off x="1682500" y="1902400"/>
            <a:ext cx="7461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ko"/>
              <a:t>We</a:t>
            </a:r>
            <a:r>
              <a:rPr b="1" lang="ko"/>
              <a:t> wish there were password guidelines when creating an account.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We wish it</a:t>
            </a:r>
            <a:r>
              <a:rPr lang="ko"/>
              <a:t> would like to add a verification function for the certificate.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We wish it</a:t>
            </a:r>
            <a:r>
              <a:rPr lang="ko"/>
              <a:t> would like to apply the Secure Coding guide additionally.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We wish that c</a:t>
            </a:r>
            <a:r>
              <a:rPr lang="ko"/>
              <a:t>onfirmation of user when registering user and confirmation of existing</a:t>
            </a:r>
            <a:r>
              <a:rPr lang="ko"/>
              <a:t> </a:t>
            </a:r>
            <a:r>
              <a:rPr lang="ko"/>
              <a:t>registration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We wish that a</a:t>
            </a:r>
            <a:r>
              <a:rPr lang="ko"/>
              <a:t> review of techniques to check for spoofing on fake faces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ko"/>
              <a:t>We wish </a:t>
            </a:r>
            <a:r>
              <a:rPr b="1" lang="ko"/>
              <a:t>Non-repudiation applied by creating a video file corresponding to the log file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ko"/>
              <a:t>We wish that l</a:t>
            </a:r>
            <a:r>
              <a:rPr b="1" lang="ko"/>
              <a:t>imit number of attempts for ID/PASSWORD at login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We wish that a</a:t>
            </a:r>
            <a:r>
              <a:rPr lang="ko"/>
              <a:t>pply patch for open source vulnerability</a:t>
            </a:r>
            <a:endParaRPr/>
          </a:p>
        </p:txBody>
      </p:sp>
      <p:sp>
        <p:nvSpPr>
          <p:cNvPr id="1051" name="Google Shape;1051;p50"/>
          <p:cNvSpPr txBox="1"/>
          <p:nvPr/>
        </p:nvSpPr>
        <p:spPr>
          <a:xfrm>
            <a:off x="8729475" y="4792775"/>
            <a:ext cx="30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36</a:t>
            </a:r>
            <a:endParaRPr sz="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51"/>
          <p:cNvSpPr txBox="1"/>
          <p:nvPr/>
        </p:nvSpPr>
        <p:spPr>
          <a:xfrm>
            <a:off x="108825" y="706900"/>
            <a:ext cx="426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 u="sng"/>
              <a:t>Strength of Team 4</a:t>
            </a:r>
            <a:r>
              <a:rPr lang="ko" u="sng"/>
              <a:t> </a:t>
            </a:r>
            <a:endParaRPr u="sng"/>
          </a:p>
        </p:txBody>
      </p:sp>
      <p:cxnSp>
        <p:nvCxnSpPr>
          <p:cNvPr id="1057" name="Google Shape;1057;p51"/>
          <p:cNvCxnSpPr/>
          <p:nvPr/>
        </p:nvCxnSpPr>
        <p:spPr>
          <a:xfrm>
            <a:off x="4674700" y="835825"/>
            <a:ext cx="4800" cy="4093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058" name="Google Shape;1058;p51"/>
          <p:cNvSpPr txBox="1"/>
          <p:nvPr/>
        </p:nvSpPr>
        <p:spPr>
          <a:xfrm>
            <a:off x="4757025" y="706900"/>
            <a:ext cx="426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 u="sng"/>
              <a:t>Weakness of Team 4</a:t>
            </a:r>
            <a:endParaRPr b="1" sz="1600" u="sng"/>
          </a:p>
        </p:txBody>
      </p:sp>
      <p:sp>
        <p:nvSpPr>
          <p:cNvPr id="1059" name="Google Shape;1059;p51"/>
          <p:cNvSpPr txBox="1"/>
          <p:nvPr/>
        </p:nvSpPr>
        <p:spPr>
          <a:xfrm>
            <a:off x="-30700" y="1062075"/>
            <a:ext cx="525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We reviewed various vulnerabilities for security, but it was confirmed that team 4's security was well prepared.</a:t>
            </a:r>
            <a:endParaRPr/>
          </a:p>
        </p:txBody>
      </p:sp>
      <p:pic>
        <p:nvPicPr>
          <p:cNvPr id="1060" name="Google Shape;106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7375" y="2289875"/>
            <a:ext cx="3562350" cy="2563649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51"/>
          <p:cNvSpPr txBox="1"/>
          <p:nvPr/>
        </p:nvSpPr>
        <p:spPr>
          <a:xfrm>
            <a:off x="4693700" y="1062075"/>
            <a:ext cx="4361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It would be convenient if a history management UI for strangers is provided as in the product below.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The Monitoring system has no UI</a:t>
            </a:r>
            <a:r>
              <a:rPr lang="ko"/>
              <a:t>, so the security agent must check the stranger only in real time.</a:t>
            </a:r>
            <a:endParaRPr/>
          </a:p>
        </p:txBody>
      </p:sp>
      <p:cxnSp>
        <p:nvCxnSpPr>
          <p:cNvPr id="1062" name="Google Shape;1062;p51"/>
          <p:cNvCxnSpPr/>
          <p:nvPr/>
        </p:nvCxnSpPr>
        <p:spPr>
          <a:xfrm flipH="1" rot="10800000">
            <a:off x="0" y="576762"/>
            <a:ext cx="9144000" cy="1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63" name="Google Shape;1063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19288" y="0"/>
            <a:ext cx="517084" cy="517084"/>
          </a:xfrm>
          <a:prstGeom prst="rect">
            <a:avLst/>
          </a:prstGeom>
          <a:noFill/>
          <a:ln>
            <a:noFill/>
          </a:ln>
        </p:spPr>
      </p:pic>
      <p:sp>
        <p:nvSpPr>
          <p:cNvPr id="1064" name="Google Shape;1064;p51"/>
          <p:cNvSpPr txBox="1"/>
          <p:nvPr/>
        </p:nvSpPr>
        <p:spPr>
          <a:xfrm>
            <a:off x="58875" y="170825"/>
            <a:ext cx="5561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</a:rPr>
              <a:t>Strength &amp; Weakness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065" name="Google Shape;1065;p51"/>
          <p:cNvSpPr txBox="1"/>
          <p:nvPr/>
        </p:nvSpPr>
        <p:spPr>
          <a:xfrm>
            <a:off x="0" y="2003025"/>
            <a:ext cx="4469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ko"/>
              <a:t>Minimal interface design for security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- </a:t>
            </a:r>
            <a:r>
              <a:rPr lang="ko"/>
              <a:t>Monitoring system and CCTV operation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Simplified use through mutual authentication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ko"/>
              <a:t>Provides user register function for minimal privileges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Encryption applied to user image files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ko"/>
              <a:t>Apply OS key control (key ring)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Apply log for non-repudiation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ko"/>
              <a:t>Uni-direction network data flow</a:t>
            </a:r>
            <a:endParaRPr b="1"/>
          </a:p>
        </p:txBody>
      </p:sp>
      <p:pic>
        <p:nvPicPr>
          <p:cNvPr id="1066" name="Google Shape;106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0422" y="3882275"/>
            <a:ext cx="1199150" cy="11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1"/>
          <p:cNvSpPr txBox="1"/>
          <p:nvPr/>
        </p:nvSpPr>
        <p:spPr>
          <a:xfrm>
            <a:off x="8729475" y="4792775"/>
            <a:ext cx="30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37</a:t>
            </a:r>
            <a:endParaRPr sz="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2" name="Google Shape;107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350" y="1337788"/>
            <a:ext cx="8839200" cy="30937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3" name="Google Shape;1073;p52"/>
          <p:cNvCxnSpPr/>
          <p:nvPr/>
        </p:nvCxnSpPr>
        <p:spPr>
          <a:xfrm flipH="1" rot="10800000">
            <a:off x="0" y="576762"/>
            <a:ext cx="9144000" cy="1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74" name="Google Shape;1074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19288" y="0"/>
            <a:ext cx="517084" cy="51708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52"/>
          <p:cNvSpPr txBox="1"/>
          <p:nvPr/>
        </p:nvSpPr>
        <p:spPr>
          <a:xfrm>
            <a:off x="58875" y="170825"/>
            <a:ext cx="55611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</a:rPr>
              <a:t>Conclusion</a:t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076" name="Google Shape;1076;p52"/>
          <p:cNvSpPr txBox="1"/>
          <p:nvPr/>
        </p:nvSpPr>
        <p:spPr>
          <a:xfrm>
            <a:off x="8729475" y="4792775"/>
            <a:ext cx="30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38</a:t>
            </a:r>
            <a:endParaRPr sz="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Google Shape;98;p17"/>
          <p:cNvCxnSpPr/>
          <p:nvPr/>
        </p:nvCxnSpPr>
        <p:spPr>
          <a:xfrm flipH="1" rot="10800000">
            <a:off x="0" y="576762"/>
            <a:ext cx="9144000" cy="1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99" name="Google Shape;9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19288" y="0"/>
            <a:ext cx="517084" cy="51708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58875" y="170825"/>
            <a:ext cx="7741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1800">
                <a:solidFill>
                  <a:schemeClr val="dk1"/>
                </a:solidFill>
              </a:rPr>
              <a:t>Monitoring System Overview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8809575" y="4792775"/>
            <a:ext cx="226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3</a:t>
            </a:r>
            <a:endParaRPr sz="800"/>
          </a:p>
        </p:txBody>
      </p:sp>
      <p:sp>
        <p:nvSpPr>
          <p:cNvPr id="102" name="Google Shape;102;p17"/>
          <p:cNvSpPr txBox="1"/>
          <p:nvPr/>
        </p:nvSpPr>
        <p:spPr>
          <a:xfrm>
            <a:off x="288" y="1465900"/>
            <a:ext cx="9144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>
                <a:latin typeface="Malgun Gothic"/>
                <a:ea typeface="Malgun Gothic"/>
                <a:cs typeface="Malgun Gothic"/>
                <a:sym typeface="Malgun Gothic"/>
              </a:rPr>
              <a:t>Monitoring </a:t>
            </a:r>
            <a:r>
              <a:rPr lang="ko" sz="4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System</a:t>
            </a:r>
            <a:endParaRPr sz="4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Demo</a:t>
            </a:r>
            <a:endParaRPr i="1"/>
          </a:p>
        </p:txBody>
      </p:sp>
      <p:pic>
        <p:nvPicPr>
          <p:cNvPr id="103" name="Google Shape;10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00269" y="2643996"/>
            <a:ext cx="1693918" cy="1756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1" name="Google Shape;108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0200" y="710466"/>
            <a:ext cx="5513185" cy="4204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35325" y="3674326"/>
            <a:ext cx="507400" cy="5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53"/>
          <p:cNvSpPr txBox="1"/>
          <p:nvPr/>
        </p:nvSpPr>
        <p:spPr>
          <a:xfrm>
            <a:off x="3944175" y="2719325"/>
            <a:ext cx="2041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/>
              <a:t>Team 4 : 4tential</a:t>
            </a:r>
            <a:endParaRPr b="1" sz="1600"/>
          </a:p>
        </p:txBody>
      </p:sp>
      <p:sp>
        <p:nvSpPr>
          <p:cNvPr id="1084" name="Google Shape;1084;p53"/>
          <p:cNvSpPr txBox="1"/>
          <p:nvPr/>
        </p:nvSpPr>
        <p:spPr>
          <a:xfrm>
            <a:off x="3220275" y="3781525"/>
            <a:ext cx="107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2021.7.1</a:t>
            </a:r>
            <a:endParaRPr/>
          </a:p>
        </p:txBody>
      </p:sp>
      <p:sp>
        <p:nvSpPr>
          <p:cNvPr id="1085" name="Google Shape;1085;p53"/>
          <p:cNvSpPr/>
          <p:nvPr/>
        </p:nvSpPr>
        <p:spPr>
          <a:xfrm>
            <a:off x="2728050" y="3472475"/>
            <a:ext cx="4105500" cy="15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6" name="Google Shape;1086;p53"/>
          <p:cNvCxnSpPr/>
          <p:nvPr/>
        </p:nvCxnSpPr>
        <p:spPr>
          <a:xfrm flipH="1" rot="10800000">
            <a:off x="0" y="576762"/>
            <a:ext cx="9144000" cy="1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87" name="Google Shape;1087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19288" y="0"/>
            <a:ext cx="517084" cy="517084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53"/>
          <p:cNvSpPr txBox="1"/>
          <p:nvPr/>
        </p:nvSpPr>
        <p:spPr>
          <a:xfrm>
            <a:off x="58875" y="170825"/>
            <a:ext cx="5561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</a:rPr>
              <a:t>Security Cerificate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089" name="Google Shape;1089;p53"/>
          <p:cNvSpPr txBox="1"/>
          <p:nvPr/>
        </p:nvSpPr>
        <p:spPr>
          <a:xfrm>
            <a:off x="8729475" y="4792775"/>
            <a:ext cx="30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39</a:t>
            </a:r>
            <a:endParaRPr sz="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54"/>
          <p:cNvSpPr txBox="1"/>
          <p:nvPr/>
        </p:nvSpPr>
        <p:spPr>
          <a:xfrm>
            <a:off x="128825" y="1002100"/>
            <a:ext cx="86598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 As we evaluate the work of other teams, it seems to be an opportunity to reconsider what we did.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In order to review security vulnerabilities,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I had the experience of analyzing the project from a new perspective.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Another team's vulnerability is our team's vulnerability . We've found that it takes a lot of effort to create a secure program.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I'm impressed that the sudo command has had the vulnerability for about 10 years.The work of other team was a result I thought was well written, so I thought it was perfect, but as we continued to review it with patience, we saw something to improve. I have come to realize that security assessments need to be constantly reviewed from all sides.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5. Analyzing vulnerabilities from an attacker’s point of view was a new experience, and I have found the importance of analyzing and removing threats by multiple perspectives.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6. It’s interesting to review other team’s security features. CMU githubs can be the security coding reference book for me! Thank you!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7. We must have in depth knowledge of at least one tool in each phase of evaluation, including its uses, internals, pro and cons.</a:t>
            </a:r>
            <a:endParaRPr/>
          </a:p>
        </p:txBody>
      </p:sp>
      <p:cxnSp>
        <p:nvCxnSpPr>
          <p:cNvPr id="1095" name="Google Shape;1095;p54"/>
          <p:cNvCxnSpPr/>
          <p:nvPr/>
        </p:nvCxnSpPr>
        <p:spPr>
          <a:xfrm flipH="1" rot="10800000">
            <a:off x="0" y="576762"/>
            <a:ext cx="9144000" cy="1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96" name="Google Shape;109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19288" y="0"/>
            <a:ext cx="517084" cy="517084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54"/>
          <p:cNvSpPr txBox="1"/>
          <p:nvPr/>
        </p:nvSpPr>
        <p:spPr>
          <a:xfrm>
            <a:off x="58875" y="170825"/>
            <a:ext cx="55611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</a:rPr>
              <a:t>Lesson &amp; Learned</a:t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098" name="Google Shape;1098;p54"/>
          <p:cNvSpPr txBox="1"/>
          <p:nvPr/>
        </p:nvSpPr>
        <p:spPr>
          <a:xfrm>
            <a:off x="8729475" y="4792775"/>
            <a:ext cx="30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40</a:t>
            </a:r>
            <a:endParaRPr sz="8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3" name="Google Shape;110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125" y="508406"/>
            <a:ext cx="7143750" cy="4021931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55"/>
          <p:cNvSpPr txBox="1"/>
          <p:nvPr/>
        </p:nvSpPr>
        <p:spPr>
          <a:xfrm>
            <a:off x="8729475" y="4792775"/>
            <a:ext cx="30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41</a:t>
            </a:r>
            <a:endParaRPr sz="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Google Shape;108;p18"/>
          <p:cNvCxnSpPr/>
          <p:nvPr/>
        </p:nvCxnSpPr>
        <p:spPr>
          <a:xfrm flipH="1" rot="10800000">
            <a:off x="0" y="576762"/>
            <a:ext cx="9144000" cy="1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9" name="Google Shape;10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19288" y="0"/>
            <a:ext cx="517084" cy="51708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58875" y="170825"/>
            <a:ext cx="7741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</a:rPr>
              <a:t>Assessment Process</a:t>
            </a:r>
            <a:endParaRPr b="1" sz="1800">
              <a:solidFill>
                <a:schemeClr val="dk1"/>
              </a:solidFill>
            </a:endParaRPr>
          </a:p>
        </p:txBody>
      </p:sp>
      <p:cxnSp>
        <p:nvCxnSpPr>
          <p:cNvPr id="111" name="Google Shape;111;p18"/>
          <p:cNvCxnSpPr/>
          <p:nvPr/>
        </p:nvCxnSpPr>
        <p:spPr>
          <a:xfrm flipH="1" rot="10800000">
            <a:off x="331400" y="3433100"/>
            <a:ext cx="8326500" cy="12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" name="Google Shape;112;p18"/>
          <p:cNvSpPr/>
          <p:nvPr/>
        </p:nvSpPr>
        <p:spPr>
          <a:xfrm>
            <a:off x="944399" y="3312726"/>
            <a:ext cx="261600" cy="261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 txBox="1"/>
          <p:nvPr/>
        </p:nvSpPr>
        <p:spPr>
          <a:xfrm>
            <a:off x="281600" y="3624675"/>
            <a:ext cx="157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Information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gathering</a:t>
            </a:r>
            <a:endParaRPr/>
          </a:p>
        </p:txBody>
      </p:sp>
      <p:sp>
        <p:nvSpPr>
          <p:cNvPr id="114" name="Google Shape;114;p18"/>
          <p:cNvSpPr txBox="1"/>
          <p:nvPr/>
        </p:nvSpPr>
        <p:spPr>
          <a:xfrm>
            <a:off x="3253400" y="3624675"/>
            <a:ext cx="215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Vulnerability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Analysis</a:t>
            </a:r>
            <a:endParaRPr/>
          </a:p>
        </p:txBody>
      </p:sp>
      <p:sp>
        <p:nvSpPr>
          <p:cNvPr id="115" name="Google Shape;115;p18"/>
          <p:cNvSpPr txBox="1"/>
          <p:nvPr/>
        </p:nvSpPr>
        <p:spPr>
          <a:xfrm>
            <a:off x="5225650" y="3605825"/>
            <a:ext cx="182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System Attack </a:t>
            </a:r>
            <a:endParaRPr/>
          </a:p>
        </p:txBody>
      </p:sp>
      <p:sp>
        <p:nvSpPr>
          <p:cNvPr id="116" name="Google Shape;116;p18"/>
          <p:cNvSpPr txBox="1"/>
          <p:nvPr/>
        </p:nvSpPr>
        <p:spPr>
          <a:xfrm>
            <a:off x="6949850" y="3650525"/>
            <a:ext cx="1965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Assessment </a:t>
            </a:r>
            <a:br>
              <a:rPr lang="ko"/>
            </a:br>
            <a:r>
              <a:rPr lang="ko"/>
              <a:t>based on </a:t>
            </a:r>
            <a:br>
              <a:rPr lang="ko"/>
            </a:br>
            <a:r>
              <a:rPr lang="ko"/>
              <a:t>International standard</a:t>
            </a:r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4144799" y="3312726"/>
            <a:ext cx="261600" cy="261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6049799" y="3312726"/>
            <a:ext cx="261600" cy="261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/>
          <p:nvPr/>
        </p:nvSpPr>
        <p:spPr>
          <a:xfrm>
            <a:off x="7802399" y="3312726"/>
            <a:ext cx="261600" cy="261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1375" y="2416950"/>
            <a:ext cx="831300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2025" y="2264550"/>
            <a:ext cx="831300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31707" y="2378850"/>
            <a:ext cx="857275" cy="8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 txBox="1"/>
          <p:nvPr/>
        </p:nvSpPr>
        <p:spPr>
          <a:xfrm>
            <a:off x="305550" y="688075"/>
            <a:ext cx="8213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Before proceeding with the assessment of the output for Team 4, determine the assessment  process as follows.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Proceed to explain the output that came out according to the process</a:t>
            </a:r>
            <a:endParaRPr b="1"/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6100" y="2350550"/>
            <a:ext cx="857275" cy="8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/>
          <p:nvPr/>
        </p:nvSpPr>
        <p:spPr>
          <a:xfrm>
            <a:off x="2544599" y="3312726"/>
            <a:ext cx="261600" cy="261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 txBox="1"/>
          <p:nvPr/>
        </p:nvSpPr>
        <p:spPr>
          <a:xfrm>
            <a:off x="1907987" y="3596212"/>
            <a:ext cx="157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Threat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Modeling</a:t>
            </a:r>
            <a:endParaRPr/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44825" y="2320625"/>
            <a:ext cx="857275" cy="8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/>
        </p:nvSpPr>
        <p:spPr>
          <a:xfrm>
            <a:off x="8809575" y="4792775"/>
            <a:ext cx="226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4</a:t>
            </a:r>
            <a:endParaRPr sz="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Google Shape;133;p19"/>
          <p:cNvCxnSpPr/>
          <p:nvPr/>
        </p:nvCxnSpPr>
        <p:spPr>
          <a:xfrm flipH="1" rot="10800000">
            <a:off x="0" y="576762"/>
            <a:ext cx="9144000" cy="1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34" name="Google Shape;13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19288" y="0"/>
            <a:ext cx="517084" cy="51708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/>
          <p:nvPr/>
        </p:nvSpPr>
        <p:spPr>
          <a:xfrm>
            <a:off x="58875" y="170825"/>
            <a:ext cx="7741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</a:rPr>
              <a:t>System Analysis - </a:t>
            </a:r>
            <a:r>
              <a:rPr b="1" lang="ko" sz="1800">
                <a:solidFill>
                  <a:schemeClr val="dk1"/>
                </a:solidFill>
              </a:rPr>
              <a:t>Context diagram </a:t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136" name="Google Shape;13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14501" y="1591287"/>
            <a:ext cx="692034" cy="6920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ip art,Line art,Line,Parallel,Circle,Symbol #251040 - Free Icon Library" id="137" name="Google Shape;137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0459" y="2801265"/>
            <a:ext cx="370850" cy="51044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2568633" y="2114988"/>
            <a:ext cx="1608600" cy="10941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" name="Google Shape;139;p19"/>
          <p:cNvSpPr/>
          <p:nvPr/>
        </p:nvSpPr>
        <p:spPr>
          <a:xfrm>
            <a:off x="2809442" y="2272799"/>
            <a:ext cx="1126800" cy="778500"/>
          </a:xfrm>
          <a:prstGeom prst="ellipse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CCTV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0" name="Google Shape;140;p19"/>
          <p:cNvCxnSpPr>
            <a:endCxn id="138" idx="1"/>
          </p:cNvCxnSpPr>
          <p:nvPr/>
        </p:nvCxnSpPr>
        <p:spPr>
          <a:xfrm flipH="1" rot="-5400000">
            <a:off x="2041083" y="2134488"/>
            <a:ext cx="546900" cy="5082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1" name="Google Shape;141;p19"/>
          <p:cNvSpPr txBox="1"/>
          <p:nvPr/>
        </p:nvSpPr>
        <p:spPr>
          <a:xfrm>
            <a:off x="2353392" y="3228463"/>
            <a:ext cx="2088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CCTV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p19"/>
          <p:cNvSpPr/>
          <p:nvPr/>
        </p:nvSpPr>
        <p:spPr>
          <a:xfrm>
            <a:off x="4964777" y="2114987"/>
            <a:ext cx="1608600" cy="10941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4685135" y="3228463"/>
            <a:ext cx="2177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Monitoring System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" name="Google Shape;144;p19"/>
          <p:cNvSpPr/>
          <p:nvPr/>
        </p:nvSpPr>
        <p:spPr>
          <a:xfrm>
            <a:off x="5187766" y="2272797"/>
            <a:ext cx="1126800" cy="778500"/>
          </a:xfrm>
          <a:prstGeom prst="ellipse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Monitoring System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" name="Google Shape;145;p19"/>
          <p:cNvSpPr txBox="1"/>
          <p:nvPr/>
        </p:nvSpPr>
        <p:spPr>
          <a:xfrm>
            <a:off x="839221" y="3389251"/>
            <a:ext cx="542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6" name="Google Shape;146;p19"/>
          <p:cNvCxnSpPr>
            <a:stCxn id="138" idx="3"/>
            <a:endCxn id="142" idx="1"/>
          </p:cNvCxnSpPr>
          <p:nvPr/>
        </p:nvCxnSpPr>
        <p:spPr>
          <a:xfrm>
            <a:off x="4177233" y="2662038"/>
            <a:ext cx="787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descr="Clip art,Line art,Line,Parallel,Circle,Symbol #251040 - Free Icon Library" id="147" name="Google Shape;147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11574" y="2796118"/>
            <a:ext cx="370850" cy="51044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 txBox="1"/>
          <p:nvPr/>
        </p:nvSpPr>
        <p:spPr>
          <a:xfrm>
            <a:off x="7277917" y="3384100"/>
            <a:ext cx="9345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Security Agent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9" name="Google Shape;149;p19"/>
          <p:cNvCxnSpPr>
            <a:stCxn id="142" idx="3"/>
          </p:cNvCxnSpPr>
          <p:nvPr/>
        </p:nvCxnSpPr>
        <p:spPr>
          <a:xfrm>
            <a:off x="6573377" y="2662037"/>
            <a:ext cx="832200" cy="546900"/>
          </a:xfrm>
          <a:prstGeom prst="bentConnector3">
            <a:avLst>
              <a:gd fmla="val 50862" name="adj1"/>
            </a:avLst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0" name="Google Shape;150;p19"/>
          <p:cNvSpPr/>
          <p:nvPr/>
        </p:nvSpPr>
        <p:spPr>
          <a:xfrm>
            <a:off x="1803300" y="4465675"/>
            <a:ext cx="5572200" cy="537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1715200" y="4127650"/>
            <a:ext cx="87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legend</a:t>
            </a:r>
            <a:endParaRPr sz="1200"/>
          </a:p>
        </p:txBody>
      </p:sp>
      <p:sp>
        <p:nvSpPr>
          <p:cNvPr id="152" name="Google Shape;152;p19"/>
          <p:cNvSpPr txBox="1"/>
          <p:nvPr/>
        </p:nvSpPr>
        <p:spPr>
          <a:xfrm>
            <a:off x="3905688" y="4586613"/>
            <a:ext cx="68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App</a:t>
            </a:r>
            <a:endParaRPr sz="1000"/>
          </a:p>
        </p:txBody>
      </p:sp>
      <p:sp>
        <p:nvSpPr>
          <p:cNvPr id="153" name="Google Shape;153;p19"/>
          <p:cNvSpPr txBox="1"/>
          <p:nvPr/>
        </p:nvSpPr>
        <p:spPr>
          <a:xfrm>
            <a:off x="4597350" y="4575100"/>
            <a:ext cx="68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camera</a:t>
            </a:r>
            <a:endParaRPr sz="1000"/>
          </a:p>
        </p:txBody>
      </p:sp>
      <p:pic>
        <p:nvPicPr>
          <p:cNvPr descr="Clip art,Line art,Line,Parallel,Circle,Symbol #251040 - Free Icon Library" id="154" name="Google Shape;154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82195" y="4549933"/>
            <a:ext cx="268416" cy="3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93450" y="4517775"/>
            <a:ext cx="399019" cy="39901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 txBox="1"/>
          <p:nvPr/>
        </p:nvSpPr>
        <p:spPr>
          <a:xfrm>
            <a:off x="5511750" y="4575100"/>
            <a:ext cx="68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user</a:t>
            </a:r>
            <a:endParaRPr sz="1000"/>
          </a:p>
        </p:txBody>
      </p:sp>
      <p:sp>
        <p:nvSpPr>
          <p:cNvPr id="157" name="Google Shape;157;p19"/>
          <p:cNvSpPr/>
          <p:nvPr/>
        </p:nvSpPr>
        <p:spPr>
          <a:xfrm>
            <a:off x="3343988" y="4529456"/>
            <a:ext cx="542100" cy="369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9"/>
          <p:cNvSpPr/>
          <p:nvPr/>
        </p:nvSpPr>
        <p:spPr>
          <a:xfrm>
            <a:off x="2025544" y="4529456"/>
            <a:ext cx="687000" cy="36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9"/>
          <p:cNvSpPr txBox="1"/>
          <p:nvPr/>
        </p:nvSpPr>
        <p:spPr>
          <a:xfrm>
            <a:off x="2705538" y="4586613"/>
            <a:ext cx="68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System</a:t>
            </a:r>
            <a:endParaRPr sz="1000"/>
          </a:p>
        </p:txBody>
      </p:sp>
      <p:cxnSp>
        <p:nvCxnSpPr>
          <p:cNvPr id="160" name="Google Shape;160;p19"/>
          <p:cNvCxnSpPr/>
          <p:nvPr/>
        </p:nvCxnSpPr>
        <p:spPr>
          <a:xfrm flipH="1" rot="10800000">
            <a:off x="5970075" y="4739200"/>
            <a:ext cx="4884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61" name="Google Shape;161;p19"/>
          <p:cNvSpPr txBox="1"/>
          <p:nvPr/>
        </p:nvSpPr>
        <p:spPr>
          <a:xfrm>
            <a:off x="6483300" y="4517944"/>
            <a:ext cx="101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Network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Connection</a:t>
            </a:r>
            <a:endParaRPr sz="1000"/>
          </a:p>
        </p:txBody>
      </p:sp>
      <p:cxnSp>
        <p:nvCxnSpPr>
          <p:cNvPr id="162" name="Google Shape;162;p19"/>
          <p:cNvCxnSpPr>
            <a:stCxn id="137" idx="3"/>
          </p:cNvCxnSpPr>
          <p:nvPr/>
        </p:nvCxnSpPr>
        <p:spPr>
          <a:xfrm flipH="1" rot="10800000">
            <a:off x="1291309" y="2893885"/>
            <a:ext cx="1253100" cy="162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Clip art,Line art,Line,Parallel,Circle,Symbol #251040 - Free Icon Library" id="163" name="Google Shape;163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8059" y="1353465"/>
            <a:ext cx="370850" cy="51044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9"/>
          <p:cNvSpPr txBox="1"/>
          <p:nvPr/>
        </p:nvSpPr>
        <p:spPr>
          <a:xfrm>
            <a:off x="686821" y="1941451"/>
            <a:ext cx="542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Person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" name="Google Shape;165;p19"/>
          <p:cNvSpPr txBox="1"/>
          <p:nvPr/>
        </p:nvSpPr>
        <p:spPr>
          <a:xfrm>
            <a:off x="8809575" y="4792775"/>
            <a:ext cx="226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5</a:t>
            </a:r>
            <a:endParaRPr sz="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/>
          <p:nvPr/>
        </p:nvSpPr>
        <p:spPr>
          <a:xfrm>
            <a:off x="2947663" y="1445375"/>
            <a:ext cx="2677200" cy="26643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1" name="Google Shape;171;p20"/>
          <p:cNvCxnSpPr/>
          <p:nvPr/>
        </p:nvCxnSpPr>
        <p:spPr>
          <a:xfrm flipH="1" rot="10800000">
            <a:off x="0" y="576762"/>
            <a:ext cx="9144000" cy="1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2" name="Google Shape;17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19288" y="0"/>
            <a:ext cx="517084" cy="51708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0"/>
          <p:cNvSpPr txBox="1"/>
          <p:nvPr/>
        </p:nvSpPr>
        <p:spPr>
          <a:xfrm>
            <a:off x="58875" y="170825"/>
            <a:ext cx="7741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</a:rPr>
              <a:t>System Analysis - Activities</a:t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174" name="Google Shape;17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9275" y="2309976"/>
            <a:ext cx="1034000" cy="9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0"/>
          <p:cNvSpPr txBox="1"/>
          <p:nvPr/>
        </p:nvSpPr>
        <p:spPr>
          <a:xfrm>
            <a:off x="2747997" y="749284"/>
            <a:ext cx="2521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Open Source Known Vulnerabilities Identification</a:t>
            </a:r>
            <a:endParaRPr b="1" sz="1100"/>
          </a:p>
        </p:txBody>
      </p:sp>
      <p:sp>
        <p:nvSpPr>
          <p:cNvPr id="176" name="Google Shape;176;p20"/>
          <p:cNvSpPr txBox="1"/>
          <p:nvPr/>
        </p:nvSpPr>
        <p:spPr>
          <a:xfrm>
            <a:off x="1625400" y="3267975"/>
            <a:ext cx="137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Static Analysis</a:t>
            </a:r>
            <a:endParaRPr b="1" sz="1100"/>
          </a:p>
        </p:txBody>
      </p:sp>
      <p:pic>
        <p:nvPicPr>
          <p:cNvPr id="177" name="Google Shape;17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0775" y="2042446"/>
            <a:ext cx="716652" cy="69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0"/>
          <p:cNvSpPr txBox="1"/>
          <p:nvPr/>
        </p:nvSpPr>
        <p:spPr>
          <a:xfrm>
            <a:off x="1293950" y="1712998"/>
            <a:ext cx="1979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Design/Code Review</a:t>
            </a:r>
            <a:endParaRPr b="1" sz="1100"/>
          </a:p>
        </p:txBody>
      </p:sp>
      <p:sp>
        <p:nvSpPr>
          <p:cNvPr id="179" name="Google Shape;179;p20"/>
          <p:cNvSpPr txBox="1"/>
          <p:nvPr/>
        </p:nvSpPr>
        <p:spPr>
          <a:xfrm>
            <a:off x="5581612" y="3249400"/>
            <a:ext cx="1122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Fuzz Testing</a:t>
            </a:r>
            <a:endParaRPr b="1" sz="1100"/>
          </a:p>
        </p:txBody>
      </p:sp>
      <p:sp>
        <p:nvSpPr>
          <p:cNvPr id="180" name="Google Shape;180;p20"/>
          <p:cNvSpPr txBox="1"/>
          <p:nvPr/>
        </p:nvSpPr>
        <p:spPr>
          <a:xfrm>
            <a:off x="2913006" y="4280371"/>
            <a:ext cx="2097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Security Focused </a:t>
            </a:r>
            <a:br>
              <a:rPr b="1" lang="ko" sz="1100"/>
            </a:br>
            <a:r>
              <a:rPr b="1" lang="ko" sz="1100"/>
              <a:t>Testing</a:t>
            </a:r>
            <a:endParaRPr b="1" sz="1100"/>
          </a:p>
        </p:txBody>
      </p:sp>
      <p:sp>
        <p:nvSpPr>
          <p:cNvPr id="181" name="Google Shape;181;p20"/>
          <p:cNvSpPr txBox="1"/>
          <p:nvPr/>
        </p:nvSpPr>
        <p:spPr>
          <a:xfrm>
            <a:off x="5345812" y="1619235"/>
            <a:ext cx="1875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Vulnerability Scanner</a:t>
            </a:r>
            <a:endParaRPr b="1" sz="1100"/>
          </a:p>
        </p:txBody>
      </p:sp>
      <p:pic>
        <p:nvPicPr>
          <p:cNvPr id="182" name="Google Shape;18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2191" y="4280397"/>
            <a:ext cx="459185" cy="575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" name="Google Shape;183;p20"/>
          <p:cNvGrpSpPr/>
          <p:nvPr/>
        </p:nvGrpSpPr>
        <p:grpSpPr>
          <a:xfrm>
            <a:off x="2030851" y="2067000"/>
            <a:ext cx="673500" cy="699599"/>
            <a:chOff x="3929775" y="765725"/>
            <a:chExt cx="673500" cy="699599"/>
          </a:xfrm>
        </p:grpSpPr>
        <p:pic>
          <p:nvPicPr>
            <p:cNvPr id="184" name="Google Shape;184;p2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940338" y="765725"/>
              <a:ext cx="558075" cy="575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" name="Google Shape;185;p20"/>
            <p:cNvSpPr/>
            <p:nvPr/>
          </p:nvSpPr>
          <p:spPr>
            <a:xfrm>
              <a:off x="3929775" y="1309924"/>
              <a:ext cx="673500" cy="155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" name="Google Shape;186;p20"/>
          <p:cNvSpPr/>
          <p:nvPr/>
        </p:nvSpPr>
        <p:spPr>
          <a:xfrm>
            <a:off x="3001799" y="1941126"/>
            <a:ext cx="261600" cy="2616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0"/>
          <p:cNvSpPr/>
          <p:nvPr/>
        </p:nvSpPr>
        <p:spPr>
          <a:xfrm>
            <a:off x="4193024" y="1282701"/>
            <a:ext cx="261600" cy="261600"/>
          </a:xfrm>
          <a:prstGeom prst="ellipse">
            <a:avLst/>
          </a:prstGeom>
          <a:solidFill>
            <a:srgbClr val="FCE5CD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0"/>
          <p:cNvSpPr/>
          <p:nvPr/>
        </p:nvSpPr>
        <p:spPr>
          <a:xfrm>
            <a:off x="5292824" y="1941126"/>
            <a:ext cx="261600" cy="261600"/>
          </a:xfrm>
          <a:prstGeom prst="ellipse">
            <a:avLst/>
          </a:prstGeom>
          <a:solidFill>
            <a:srgbClr val="FFF2C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0"/>
          <p:cNvSpPr/>
          <p:nvPr/>
        </p:nvSpPr>
        <p:spPr>
          <a:xfrm>
            <a:off x="2947674" y="3262976"/>
            <a:ext cx="261600" cy="261600"/>
          </a:xfrm>
          <a:prstGeom prst="ellipse">
            <a:avLst/>
          </a:prstGeom>
          <a:solidFill>
            <a:srgbClr val="D9EAD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4155474" y="4001639"/>
            <a:ext cx="261600" cy="261600"/>
          </a:xfrm>
          <a:prstGeom prst="ellipse">
            <a:avLst/>
          </a:prstGeom>
          <a:solidFill>
            <a:srgbClr val="CFE2F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0"/>
          <p:cNvSpPr/>
          <p:nvPr/>
        </p:nvSpPr>
        <p:spPr>
          <a:xfrm>
            <a:off x="5363274" y="3172001"/>
            <a:ext cx="261600" cy="261600"/>
          </a:xfrm>
          <a:prstGeom prst="ellipse">
            <a:avLst/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81501" y="3797911"/>
            <a:ext cx="825750" cy="565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59096" y="3752173"/>
            <a:ext cx="784813" cy="56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0"/>
          <p:cNvSpPr txBox="1"/>
          <p:nvPr/>
        </p:nvSpPr>
        <p:spPr>
          <a:xfrm>
            <a:off x="5519072" y="1800204"/>
            <a:ext cx="1122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Nessus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95" name="Google Shape;195;p20"/>
          <p:cNvSpPr txBox="1"/>
          <p:nvPr/>
        </p:nvSpPr>
        <p:spPr>
          <a:xfrm>
            <a:off x="5644749" y="3425252"/>
            <a:ext cx="1122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zzuf, AFL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96" name="Google Shape;196;p20"/>
          <p:cNvSpPr txBox="1"/>
          <p:nvPr/>
        </p:nvSpPr>
        <p:spPr>
          <a:xfrm>
            <a:off x="612000" y="3474799"/>
            <a:ext cx="2301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RATS/ SonarCloud/Code X-ray</a:t>
            </a:r>
            <a:endParaRPr sz="900">
              <a:solidFill>
                <a:schemeClr val="dk1"/>
              </a:solidFill>
            </a:endParaRPr>
          </a:p>
        </p:txBody>
      </p:sp>
      <p:pic>
        <p:nvPicPr>
          <p:cNvPr id="197" name="Google Shape;197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32225" y="749275"/>
            <a:ext cx="1822476" cy="182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65413" y="822987"/>
            <a:ext cx="716650" cy="389048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0"/>
          <p:cNvSpPr txBox="1"/>
          <p:nvPr/>
        </p:nvSpPr>
        <p:spPr>
          <a:xfrm>
            <a:off x="8809575" y="4792775"/>
            <a:ext cx="226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6</a:t>
            </a:r>
            <a:endParaRPr sz="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4" name="Google Shape;204;p21"/>
          <p:cNvCxnSpPr/>
          <p:nvPr/>
        </p:nvCxnSpPr>
        <p:spPr>
          <a:xfrm flipH="1" rot="10800000">
            <a:off x="0" y="576762"/>
            <a:ext cx="9144000" cy="1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05" name="Google Shape;20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19288" y="0"/>
            <a:ext cx="517084" cy="51708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1"/>
          <p:cNvSpPr txBox="1"/>
          <p:nvPr/>
        </p:nvSpPr>
        <p:spPr>
          <a:xfrm>
            <a:off x="58875" y="170825"/>
            <a:ext cx="7741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</a:rPr>
              <a:t>Threat Analysis with PnG</a:t>
            </a:r>
            <a:endParaRPr b="1" sz="1800">
              <a:solidFill>
                <a:schemeClr val="dk1"/>
              </a:solidFill>
            </a:endParaRPr>
          </a:p>
        </p:txBody>
      </p:sp>
      <p:grpSp>
        <p:nvGrpSpPr>
          <p:cNvPr id="207" name="Google Shape;207;p21"/>
          <p:cNvGrpSpPr/>
          <p:nvPr/>
        </p:nvGrpSpPr>
        <p:grpSpPr>
          <a:xfrm>
            <a:off x="2226141" y="604706"/>
            <a:ext cx="1272887" cy="1490983"/>
            <a:chOff x="1006950" y="680875"/>
            <a:chExt cx="1588725" cy="1803100"/>
          </a:xfrm>
        </p:grpSpPr>
        <p:pic>
          <p:nvPicPr>
            <p:cNvPr id="208" name="Google Shape;208;p21"/>
            <p:cNvPicPr preferRelativeResize="0"/>
            <p:nvPr/>
          </p:nvPicPr>
          <p:blipFill rotWithShape="1">
            <a:blip r:embed="rId4">
              <a:alphaModFix/>
            </a:blip>
            <a:srcRect b="0" l="0" r="0" t="4067"/>
            <a:stretch/>
          </p:blipFill>
          <p:spPr>
            <a:xfrm>
              <a:off x="1006950" y="680875"/>
              <a:ext cx="1588725" cy="1803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04951" y="1234627"/>
              <a:ext cx="667950" cy="708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" name="Google Shape;210;p21"/>
            <p:cNvSpPr txBox="1"/>
            <p:nvPr/>
          </p:nvSpPr>
          <p:spPr>
            <a:xfrm>
              <a:off x="1270521" y="1897415"/>
              <a:ext cx="1006500" cy="37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/>
                <a:t>PnG1 : Mark </a:t>
              </a:r>
              <a:endParaRPr b="1" sz="800"/>
            </a:p>
          </p:txBody>
        </p:sp>
      </p:grpSp>
      <p:grpSp>
        <p:nvGrpSpPr>
          <p:cNvPr id="211" name="Google Shape;211;p21"/>
          <p:cNvGrpSpPr/>
          <p:nvPr/>
        </p:nvGrpSpPr>
        <p:grpSpPr>
          <a:xfrm>
            <a:off x="4702926" y="604644"/>
            <a:ext cx="1249056" cy="1476017"/>
            <a:chOff x="3712225" y="680875"/>
            <a:chExt cx="1588725" cy="1803100"/>
          </a:xfrm>
        </p:grpSpPr>
        <p:pic>
          <p:nvPicPr>
            <p:cNvPr id="212" name="Google Shape;212;p21"/>
            <p:cNvPicPr preferRelativeResize="0"/>
            <p:nvPr/>
          </p:nvPicPr>
          <p:blipFill rotWithShape="1">
            <a:blip r:embed="rId4">
              <a:alphaModFix/>
            </a:blip>
            <a:srcRect b="0" l="0" r="0" t="4067"/>
            <a:stretch/>
          </p:blipFill>
          <p:spPr>
            <a:xfrm>
              <a:off x="3712225" y="680875"/>
              <a:ext cx="1588725" cy="1803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126090" y="1182387"/>
              <a:ext cx="667950" cy="769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" name="Google Shape;214;p21"/>
            <p:cNvSpPr txBox="1"/>
            <p:nvPr/>
          </p:nvSpPr>
          <p:spPr>
            <a:xfrm>
              <a:off x="4013721" y="1897415"/>
              <a:ext cx="1006500" cy="37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/>
                <a:t>PnG2 :Tom </a:t>
              </a:r>
              <a:endParaRPr b="1" sz="800"/>
            </a:p>
          </p:txBody>
        </p:sp>
      </p:grpSp>
      <p:grpSp>
        <p:nvGrpSpPr>
          <p:cNvPr id="215" name="Google Shape;215;p21"/>
          <p:cNvGrpSpPr/>
          <p:nvPr/>
        </p:nvGrpSpPr>
        <p:grpSpPr>
          <a:xfrm>
            <a:off x="7179471" y="604682"/>
            <a:ext cx="1272887" cy="1476017"/>
            <a:chOff x="6417500" y="680875"/>
            <a:chExt cx="1588725" cy="1803100"/>
          </a:xfrm>
        </p:grpSpPr>
        <p:pic>
          <p:nvPicPr>
            <p:cNvPr id="216" name="Google Shape;216;p21"/>
            <p:cNvPicPr preferRelativeResize="0"/>
            <p:nvPr/>
          </p:nvPicPr>
          <p:blipFill rotWithShape="1">
            <a:blip r:embed="rId4">
              <a:alphaModFix/>
            </a:blip>
            <a:srcRect b="0" l="0" r="0" t="4067"/>
            <a:stretch/>
          </p:blipFill>
          <p:spPr>
            <a:xfrm>
              <a:off x="6417500" y="680875"/>
              <a:ext cx="1588725" cy="1803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846999" y="1226640"/>
              <a:ext cx="611306" cy="692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" name="Google Shape;218;p21"/>
            <p:cNvSpPr txBox="1"/>
            <p:nvPr/>
          </p:nvSpPr>
          <p:spPr>
            <a:xfrm>
              <a:off x="6716336" y="1897415"/>
              <a:ext cx="1006500" cy="37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/>
                <a:t>PnG3 :John</a:t>
              </a:r>
              <a:endParaRPr b="1" sz="800"/>
            </a:p>
          </p:txBody>
        </p:sp>
      </p:grpSp>
      <p:pic>
        <p:nvPicPr>
          <p:cNvPr id="219" name="Google Shape;219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0204" y="2191797"/>
            <a:ext cx="242500" cy="242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" name="Google Shape;220;p21"/>
          <p:cNvCxnSpPr/>
          <p:nvPr/>
        </p:nvCxnSpPr>
        <p:spPr>
          <a:xfrm>
            <a:off x="396628" y="2614096"/>
            <a:ext cx="8370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221" name="Google Shape;221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0204" y="2771910"/>
            <a:ext cx="242500" cy="24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1"/>
          <p:cNvSpPr txBox="1"/>
          <p:nvPr/>
        </p:nvSpPr>
        <p:spPr>
          <a:xfrm>
            <a:off x="376050" y="2720450"/>
            <a:ext cx="1272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0000"/>
                </a:solidFill>
              </a:rPr>
              <a:t>Motivation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223" name="Google Shape;223;p21"/>
          <p:cNvSpPr txBox="1"/>
          <p:nvPr/>
        </p:nvSpPr>
        <p:spPr>
          <a:xfrm>
            <a:off x="1551424" y="2566550"/>
            <a:ext cx="1611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To gain money for overlooking the unauthorized access</a:t>
            </a:r>
            <a:endParaRPr sz="1000"/>
          </a:p>
        </p:txBody>
      </p:sp>
      <p:sp>
        <p:nvSpPr>
          <p:cNvPr id="224" name="Google Shape;224;p21"/>
          <p:cNvSpPr txBox="1"/>
          <p:nvPr/>
        </p:nvSpPr>
        <p:spPr>
          <a:xfrm>
            <a:off x="4447025" y="2720450"/>
            <a:ext cx="1611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To sell project data</a:t>
            </a:r>
            <a:endParaRPr sz="1000"/>
          </a:p>
        </p:txBody>
      </p:sp>
      <p:sp>
        <p:nvSpPr>
          <p:cNvPr id="225" name="Google Shape;225;p21"/>
          <p:cNvSpPr txBox="1"/>
          <p:nvPr/>
        </p:nvSpPr>
        <p:spPr>
          <a:xfrm>
            <a:off x="6961625" y="2566550"/>
            <a:ext cx="1611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highlight>
                  <a:srgbClr val="FFFFFF"/>
                </a:highlight>
              </a:rPr>
              <a:t>To disrupt IT infrastructure during crucial hours</a:t>
            </a:r>
            <a:endParaRPr sz="1000"/>
          </a:p>
        </p:txBody>
      </p:sp>
      <p:cxnSp>
        <p:nvCxnSpPr>
          <p:cNvPr id="226" name="Google Shape;226;p21"/>
          <p:cNvCxnSpPr/>
          <p:nvPr/>
        </p:nvCxnSpPr>
        <p:spPr>
          <a:xfrm>
            <a:off x="396628" y="3194209"/>
            <a:ext cx="8370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27" name="Google Shape;227;p21"/>
          <p:cNvSpPr txBox="1"/>
          <p:nvPr/>
        </p:nvSpPr>
        <p:spPr>
          <a:xfrm>
            <a:off x="376050" y="2128349"/>
            <a:ext cx="1272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0000"/>
                </a:solidFill>
              </a:rPr>
              <a:t>PnG Description</a:t>
            </a:r>
            <a:endParaRPr b="1" sz="1000">
              <a:solidFill>
                <a:srgbClr val="FF0000"/>
              </a:solidFill>
            </a:endParaRPr>
          </a:p>
        </p:txBody>
      </p:sp>
      <p:cxnSp>
        <p:nvCxnSpPr>
          <p:cNvPr id="228" name="Google Shape;228;p21"/>
          <p:cNvCxnSpPr/>
          <p:nvPr/>
        </p:nvCxnSpPr>
        <p:spPr>
          <a:xfrm>
            <a:off x="396628" y="3973435"/>
            <a:ext cx="8370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29" name="Google Shape;229;p21"/>
          <p:cNvSpPr txBox="1"/>
          <p:nvPr/>
        </p:nvSpPr>
        <p:spPr>
          <a:xfrm>
            <a:off x="376050" y="3416551"/>
            <a:ext cx="1272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0000"/>
                </a:solidFill>
              </a:rPr>
              <a:t>Skills</a:t>
            </a:r>
            <a:endParaRPr b="1" sz="1000">
              <a:solidFill>
                <a:srgbClr val="FF0000"/>
              </a:solidFill>
            </a:endParaRPr>
          </a:p>
        </p:txBody>
      </p:sp>
      <p:cxnSp>
        <p:nvCxnSpPr>
          <p:cNvPr id="230" name="Google Shape;230;p21"/>
          <p:cNvCxnSpPr/>
          <p:nvPr/>
        </p:nvCxnSpPr>
        <p:spPr>
          <a:xfrm>
            <a:off x="396628" y="4991097"/>
            <a:ext cx="8370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grpSp>
        <p:nvGrpSpPr>
          <p:cNvPr id="231" name="Google Shape;231;p21"/>
          <p:cNvGrpSpPr/>
          <p:nvPr/>
        </p:nvGrpSpPr>
        <p:grpSpPr>
          <a:xfrm>
            <a:off x="150204" y="4283649"/>
            <a:ext cx="1498746" cy="338700"/>
            <a:chOff x="378804" y="4298451"/>
            <a:chExt cx="1498746" cy="338700"/>
          </a:xfrm>
        </p:grpSpPr>
        <p:pic>
          <p:nvPicPr>
            <p:cNvPr id="232" name="Google Shape;232;p2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78804" y="4340198"/>
              <a:ext cx="242500" cy="242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" name="Google Shape;233;p21"/>
            <p:cNvSpPr txBox="1"/>
            <p:nvPr/>
          </p:nvSpPr>
          <p:spPr>
            <a:xfrm>
              <a:off x="604650" y="4298451"/>
              <a:ext cx="1272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FF0000"/>
                  </a:solidFill>
                </a:rPr>
                <a:t>Misuse Cases</a:t>
              </a:r>
              <a:endParaRPr b="1" sz="1000">
                <a:solidFill>
                  <a:srgbClr val="FF0000"/>
                </a:solidFill>
              </a:endParaRPr>
            </a:p>
          </p:txBody>
        </p:sp>
      </p:grpSp>
      <p:pic>
        <p:nvPicPr>
          <p:cNvPr id="234" name="Google Shape;234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0204" y="3487313"/>
            <a:ext cx="242500" cy="24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1"/>
          <p:cNvSpPr txBox="1"/>
          <p:nvPr/>
        </p:nvSpPr>
        <p:spPr>
          <a:xfrm>
            <a:off x="1551425" y="2051400"/>
            <a:ext cx="1923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One of s</a:t>
            </a:r>
            <a:r>
              <a:rPr lang="ko" sz="1000"/>
              <a:t>ecurity agents who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works in three shifts</a:t>
            </a:r>
            <a:endParaRPr sz="1000"/>
          </a:p>
        </p:txBody>
      </p:sp>
      <p:sp>
        <p:nvSpPr>
          <p:cNvPr id="236" name="Google Shape;236;p21"/>
          <p:cNvSpPr txBox="1"/>
          <p:nvPr/>
        </p:nvSpPr>
        <p:spPr>
          <a:xfrm>
            <a:off x="4447025" y="2051399"/>
            <a:ext cx="1985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Employee who plans to </a:t>
            </a:r>
            <a:br>
              <a:rPr lang="ko" sz="1000"/>
            </a:br>
            <a:r>
              <a:rPr lang="ko" sz="1000"/>
              <a:t>move to rival company</a:t>
            </a:r>
            <a:endParaRPr sz="1000"/>
          </a:p>
        </p:txBody>
      </p:sp>
      <p:sp>
        <p:nvSpPr>
          <p:cNvPr id="237" name="Google Shape;237;p21"/>
          <p:cNvSpPr txBox="1"/>
          <p:nvPr/>
        </p:nvSpPr>
        <p:spPr>
          <a:xfrm>
            <a:off x="6961625" y="1974449"/>
            <a:ext cx="1985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Employee who would like to make his co-worker project go into trouble</a:t>
            </a:r>
            <a:endParaRPr sz="1000"/>
          </a:p>
        </p:txBody>
      </p:sp>
      <p:sp>
        <p:nvSpPr>
          <p:cNvPr id="238" name="Google Shape;238;p21"/>
          <p:cNvSpPr txBox="1"/>
          <p:nvPr/>
        </p:nvSpPr>
        <p:spPr>
          <a:xfrm>
            <a:off x="1551425" y="3262651"/>
            <a:ext cx="247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highlight>
                  <a:srgbClr val="FFFFFF"/>
                </a:highlight>
              </a:rPr>
              <a:t>Knowledge of</a:t>
            </a:r>
            <a:r>
              <a:rPr lang="ko" sz="1000">
                <a:solidFill>
                  <a:schemeClr val="dk1"/>
                </a:solidFill>
                <a:highlight>
                  <a:srgbClr val="FFFFFF"/>
                </a:highlight>
              </a:rPr>
              <a:t> “manager” password 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highlight>
                  <a:srgbClr val="FFFFFF"/>
                </a:highlight>
              </a:rPr>
              <a:t>Knowledge </a:t>
            </a:r>
            <a:r>
              <a:rPr lang="ko" sz="1000">
                <a:solidFill>
                  <a:schemeClr val="dk1"/>
                </a:solidFill>
                <a:highlight>
                  <a:srgbClr val="FFFFFF"/>
                </a:highlight>
              </a:rPr>
              <a:t>that there is no user authentication mechanism in the system</a:t>
            </a:r>
            <a:endParaRPr sz="1000"/>
          </a:p>
        </p:txBody>
      </p:sp>
      <p:sp>
        <p:nvSpPr>
          <p:cNvPr id="239" name="Google Shape;239;p21"/>
          <p:cNvSpPr txBox="1"/>
          <p:nvPr/>
        </p:nvSpPr>
        <p:spPr>
          <a:xfrm>
            <a:off x="4447025" y="3339601"/>
            <a:ext cx="1611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highlight>
                  <a:srgbClr val="FFFFFF"/>
                </a:highlight>
              </a:rPr>
              <a:t>Knowledge in hacking techniques and tools</a:t>
            </a:r>
            <a:endParaRPr sz="1000"/>
          </a:p>
        </p:txBody>
      </p:sp>
      <p:sp>
        <p:nvSpPr>
          <p:cNvPr id="240" name="Google Shape;240;p21"/>
          <p:cNvSpPr txBox="1"/>
          <p:nvPr/>
        </p:nvSpPr>
        <p:spPr>
          <a:xfrm>
            <a:off x="6961625" y="3339601"/>
            <a:ext cx="224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highlight>
                  <a:srgbClr val="FFFFFF"/>
                </a:highlight>
              </a:rPr>
              <a:t>Knowledge of image recognition mechanism.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41" name="Google Shape;241;p21"/>
          <p:cNvSpPr txBox="1"/>
          <p:nvPr/>
        </p:nvSpPr>
        <p:spPr>
          <a:xfrm>
            <a:off x="1551425" y="3936151"/>
            <a:ext cx="2861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highlight>
                  <a:srgbClr val="FFFFFF"/>
                </a:highlight>
              </a:rPr>
              <a:t>1)</a:t>
            </a:r>
            <a:r>
              <a:rPr lang="ko" sz="1000">
                <a:solidFill>
                  <a:schemeClr val="dk1"/>
                </a:solidFill>
                <a:highlight>
                  <a:srgbClr val="FFFFFF"/>
                </a:highlight>
              </a:rPr>
              <a:t> Login with common “manager” account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highlight>
                  <a:srgbClr val="FFFFFF"/>
                </a:highlight>
              </a:rPr>
              <a:t>2) Add new (unauthorized) users to the system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highlight>
                  <a:srgbClr val="FFFFFF"/>
                </a:highlight>
              </a:rPr>
              <a:t>3) When the new users enter server room, </a:t>
            </a:r>
            <a:br>
              <a:rPr lang="ko" sz="10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ko" sz="1000">
                <a:solidFill>
                  <a:schemeClr val="dk1"/>
                </a:solidFill>
                <a:highlight>
                  <a:srgbClr val="FFFFFF"/>
                </a:highlight>
              </a:rPr>
              <a:t>    no alarm rings.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highlight>
                  <a:srgbClr val="FFFFFF"/>
                </a:highlight>
              </a:rPr>
              <a:t>4) Delete the users from the system, </a:t>
            </a:r>
            <a:br>
              <a:rPr lang="ko" sz="10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ko" sz="1000">
                <a:solidFill>
                  <a:schemeClr val="dk1"/>
                </a:solidFill>
                <a:highlight>
                  <a:srgbClr val="FFFFFF"/>
                </a:highlight>
              </a:rPr>
              <a:t>    no one knows he does the mis-behavior.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42" name="Google Shape;242;p21"/>
          <p:cNvSpPr txBox="1"/>
          <p:nvPr/>
        </p:nvSpPr>
        <p:spPr>
          <a:xfrm>
            <a:off x="4447025" y="3936150"/>
            <a:ext cx="258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highlight>
                  <a:srgbClr val="FFFFFF"/>
                </a:highlight>
              </a:rPr>
              <a:t>1) B</a:t>
            </a:r>
            <a:r>
              <a:rPr lang="ko" sz="1000">
                <a:solidFill>
                  <a:schemeClr val="dk1"/>
                </a:solidFill>
                <a:highlight>
                  <a:srgbClr val="FFFFFF"/>
                </a:highlight>
              </a:rPr>
              <a:t>rute force attack with login cracking </a:t>
            </a:r>
            <a:br>
              <a:rPr lang="ko" sz="10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ko" sz="1000">
                <a:solidFill>
                  <a:schemeClr val="dk1"/>
                </a:solidFill>
                <a:highlight>
                  <a:srgbClr val="FFFFFF"/>
                </a:highlight>
              </a:rPr>
              <a:t>    tool and obtain “manager” credentials.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highlight>
                  <a:srgbClr val="FFFFFF"/>
                </a:highlight>
              </a:rPr>
              <a:t>2) Login with “manager” account and   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highlight>
                  <a:srgbClr val="FFFFFF"/>
                </a:highlight>
              </a:rPr>
              <a:t>    change his picture with the authorized 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highlight>
                  <a:srgbClr val="FFFFFF"/>
                </a:highlight>
              </a:rPr>
              <a:t>    person’s picture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highlight>
                  <a:srgbClr val="FFFFFF"/>
                </a:highlight>
              </a:rPr>
              <a:t>3) When he enters server room, no alarm.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43" name="Google Shape;243;p21"/>
          <p:cNvSpPr txBox="1"/>
          <p:nvPr/>
        </p:nvSpPr>
        <p:spPr>
          <a:xfrm>
            <a:off x="6961625" y="3936150"/>
            <a:ext cx="2106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highlight>
                  <a:srgbClr val="FFFFFF"/>
                </a:highlight>
              </a:rPr>
              <a:t>1) Take the picture of authorized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highlight>
                  <a:srgbClr val="FFFFFF"/>
                </a:highlight>
              </a:rPr>
              <a:t>    person and make mask with it.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highlight>
                  <a:srgbClr val="FFFFFF"/>
                </a:highlight>
              </a:rPr>
              <a:t>2) Put the mask when entering </a:t>
            </a:r>
            <a:br>
              <a:rPr lang="ko" sz="10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ko" sz="1000">
                <a:solidFill>
                  <a:schemeClr val="dk1"/>
                </a:solidFill>
                <a:highlight>
                  <a:srgbClr val="FFFFFF"/>
                </a:highlight>
              </a:rPr>
              <a:t>    Server room, no Alarm.  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44" name="Google Shape;244;p21"/>
          <p:cNvSpPr txBox="1"/>
          <p:nvPr/>
        </p:nvSpPr>
        <p:spPr>
          <a:xfrm>
            <a:off x="8809575" y="4792775"/>
            <a:ext cx="226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7</a:t>
            </a:r>
            <a:endParaRPr sz="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22"/>
          <p:cNvCxnSpPr/>
          <p:nvPr/>
        </p:nvCxnSpPr>
        <p:spPr>
          <a:xfrm flipH="1" rot="10800000">
            <a:off x="0" y="576762"/>
            <a:ext cx="9144000" cy="1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50" name="Google Shape;25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19288" y="0"/>
            <a:ext cx="517084" cy="517084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2"/>
          <p:cNvSpPr txBox="1"/>
          <p:nvPr/>
        </p:nvSpPr>
        <p:spPr>
          <a:xfrm>
            <a:off x="58875" y="170825"/>
            <a:ext cx="7741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</a:rPr>
              <a:t>Context diagram with initial vulnerability check </a:t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252" name="Google Shape;25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14501" y="1591287"/>
            <a:ext cx="692034" cy="6920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ip art,Line art,Line,Parallel,Circle,Symbol #251040 - Free Icon Library" id="253" name="Google Shape;25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0459" y="2801265"/>
            <a:ext cx="370850" cy="51044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2"/>
          <p:cNvSpPr/>
          <p:nvPr/>
        </p:nvSpPr>
        <p:spPr>
          <a:xfrm>
            <a:off x="2568633" y="2114988"/>
            <a:ext cx="1608600" cy="10941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5" name="Google Shape;255;p22"/>
          <p:cNvSpPr/>
          <p:nvPr/>
        </p:nvSpPr>
        <p:spPr>
          <a:xfrm>
            <a:off x="2809442" y="2272799"/>
            <a:ext cx="1126800" cy="778500"/>
          </a:xfrm>
          <a:prstGeom prst="ellipse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CCTV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56" name="Google Shape;256;p22"/>
          <p:cNvCxnSpPr>
            <a:endCxn id="254" idx="1"/>
          </p:cNvCxnSpPr>
          <p:nvPr/>
        </p:nvCxnSpPr>
        <p:spPr>
          <a:xfrm flipH="1" rot="-5400000">
            <a:off x="2041083" y="2134488"/>
            <a:ext cx="546900" cy="5082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7" name="Google Shape;257;p22"/>
          <p:cNvSpPr txBox="1"/>
          <p:nvPr/>
        </p:nvSpPr>
        <p:spPr>
          <a:xfrm>
            <a:off x="2353392" y="3228463"/>
            <a:ext cx="2088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CCTV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8" name="Google Shape;258;p22"/>
          <p:cNvSpPr/>
          <p:nvPr/>
        </p:nvSpPr>
        <p:spPr>
          <a:xfrm>
            <a:off x="4964777" y="2114987"/>
            <a:ext cx="1608600" cy="10941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9" name="Google Shape;259;p22"/>
          <p:cNvSpPr txBox="1"/>
          <p:nvPr/>
        </p:nvSpPr>
        <p:spPr>
          <a:xfrm>
            <a:off x="4685135" y="3228463"/>
            <a:ext cx="2177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Monitoring System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260;p22"/>
          <p:cNvSpPr/>
          <p:nvPr/>
        </p:nvSpPr>
        <p:spPr>
          <a:xfrm>
            <a:off x="5187766" y="2272797"/>
            <a:ext cx="1126800" cy="778500"/>
          </a:xfrm>
          <a:prstGeom prst="ellipse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Monitoring System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1" name="Google Shape;261;p22"/>
          <p:cNvSpPr txBox="1"/>
          <p:nvPr/>
        </p:nvSpPr>
        <p:spPr>
          <a:xfrm>
            <a:off x="839221" y="3389251"/>
            <a:ext cx="542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62" name="Google Shape;262;p22"/>
          <p:cNvCxnSpPr>
            <a:stCxn id="254" idx="3"/>
            <a:endCxn id="258" idx="1"/>
          </p:cNvCxnSpPr>
          <p:nvPr/>
        </p:nvCxnSpPr>
        <p:spPr>
          <a:xfrm>
            <a:off x="4177233" y="2662038"/>
            <a:ext cx="787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descr="Clip art,Line art,Line,Parallel,Circle,Symbol #251040 - Free Icon Library" id="263" name="Google Shape;26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11574" y="2796118"/>
            <a:ext cx="370850" cy="51044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2"/>
          <p:cNvSpPr txBox="1"/>
          <p:nvPr/>
        </p:nvSpPr>
        <p:spPr>
          <a:xfrm>
            <a:off x="7277917" y="3384100"/>
            <a:ext cx="9345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Security Agent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65" name="Google Shape;265;p22"/>
          <p:cNvCxnSpPr>
            <a:stCxn id="258" idx="3"/>
          </p:cNvCxnSpPr>
          <p:nvPr/>
        </p:nvCxnSpPr>
        <p:spPr>
          <a:xfrm>
            <a:off x="6573377" y="2662037"/>
            <a:ext cx="832200" cy="546900"/>
          </a:xfrm>
          <a:prstGeom prst="bentConnector3">
            <a:avLst>
              <a:gd fmla="val 50862" name="adj1"/>
            </a:avLst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6" name="Google Shape;266;p22"/>
          <p:cNvSpPr/>
          <p:nvPr/>
        </p:nvSpPr>
        <p:spPr>
          <a:xfrm>
            <a:off x="375025" y="4465675"/>
            <a:ext cx="8372100" cy="537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</a:endParaRPr>
          </a:p>
        </p:txBody>
      </p:sp>
      <p:sp>
        <p:nvSpPr>
          <p:cNvPr id="267" name="Google Shape;267;p22"/>
          <p:cNvSpPr txBox="1"/>
          <p:nvPr/>
        </p:nvSpPr>
        <p:spPr>
          <a:xfrm>
            <a:off x="343600" y="4127650"/>
            <a:ext cx="87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legend</a:t>
            </a:r>
            <a:endParaRPr sz="1200"/>
          </a:p>
        </p:txBody>
      </p:sp>
      <p:sp>
        <p:nvSpPr>
          <p:cNvPr id="268" name="Google Shape;268;p22"/>
          <p:cNvSpPr txBox="1"/>
          <p:nvPr/>
        </p:nvSpPr>
        <p:spPr>
          <a:xfrm>
            <a:off x="5277288" y="4586613"/>
            <a:ext cx="68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App</a:t>
            </a:r>
            <a:endParaRPr sz="1000"/>
          </a:p>
        </p:txBody>
      </p:sp>
      <p:sp>
        <p:nvSpPr>
          <p:cNvPr id="269" name="Google Shape;269;p22"/>
          <p:cNvSpPr txBox="1"/>
          <p:nvPr/>
        </p:nvSpPr>
        <p:spPr>
          <a:xfrm>
            <a:off x="5968950" y="4575100"/>
            <a:ext cx="68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camera</a:t>
            </a:r>
            <a:endParaRPr sz="1000"/>
          </a:p>
        </p:txBody>
      </p:sp>
      <p:pic>
        <p:nvPicPr>
          <p:cNvPr descr="Clip art,Line art,Line,Parallel,Circle,Symbol #251040 - Free Icon Library" id="270" name="Google Shape;270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53795" y="4549933"/>
            <a:ext cx="268416" cy="3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65050" y="4517775"/>
            <a:ext cx="399019" cy="399019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2"/>
          <p:cNvSpPr txBox="1"/>
          <p:nvPr/>
        </p:nvSpPr>
        <p:spPr>
          <a:xfrm>
            <a:off x="6883350" y="4575100"/>
            <a:ext cx="68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user</a:t>
            </a:r>
            <a:endParaRPr sz="1000"/>
          </a:p>
        </p:txBody>
      </p:sp>
      <p:sp>
        <p:nvSpPr>
          <p:cNvPr id="273" name="Google Shape;273;p22"/>
          <p:cNvSpPr/>
          <p:nvPr/>
        </p:nvSpPr>
        <p:spPr>
          <a:xfrm>
            <a:off x="4715588" y="4529456"/>
            <a:ext cx="542100" cy="369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2"/>
          <p:cNvSpPr/>
          <p:nvPr/>
        </p:nvSpPr>
        <p:spPr>
          <a:xfrm>
            <a:off x="3397144" y="4529456"/>
            <a:ext cx="687000" cy="36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2"/>
          <p:cNvSpPr txBox="1"/>
          <p:nvPr/>
        </p:nvSpPr>
        <p:spPr>
          <a:xfrm>
            <a:off x="4077138" y="4586613"/>
            <a:ext cx="68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System</a:t>
            </a:r>
            <a:endParaRPr sz="1000"/>
          </a:p>
        </p:txBody>
      </p:sp>
      <p:cxnSp>
        <p:nvCxnSpPr>
          <p:cNvPr id="276" name="Google Shape;276;p22"/>
          <p:cNvCxnSpPr/>
          <p:nvPr/>
        </p:nvCxnSpPr>
        <p:spPr>
          <a:xfrm flipH="1" rot="10800000">
            <a:off x="7341675" y="4739200"/>
            <a:ext cx="4884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77" name="Google Shape;277;p22"/>
          <p:cNvSpPr txBox="1"/>
          <p:nvPr/>
        </p:nvSpPr>
        <p:spPr>
          <a:xfrm>
            <a:off x="7854900" y="4517944"/>
            <a:ext cx="101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Network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Connection</a:t>
            </a:r>
            <a:endParaRPr sz="1000"/>
          </a:p>
        </p:txBody>
      </p:sp>
      <p:cxnSp>
        <p:nvCxnSpPr>
          <p:cNvPr id="278" name="Google Shape;278;p22"/>
          <p:cNvCxnSpPr>
            <a:stCxn id="253" idx="3"/>
          </p:cNvCxnSpPr>
          <p:nvPr/>
        </p:nvCxnSpPr>
        <p:spPr>
          <a:xfrm flipH="1" rot="10800000">
            <a:off x="1291309" y="2893885"/>
            <a:ext cx="1253100" cy="162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9" name="Google Shape;279;p22"/>
          <p:cNvSpPr/>
          <p:nvPr/>
        </p:nvSpPr>
        <p:spPr>
          <a:xfrm>
            <a:off x="571300" y="4654550"/>
            <a:ext cx="165300" cy="1194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2"/>
          <p:cNvSpPr/>
          <p:nvPr/>
        </p:nvSpPr>
        <p:spPr>
          <a:xfrm>
            <a:off x="1409500" y="4654550"/>
            <a:ext cx="165300" cy="1194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2"/>
          <p:cNvSpPr txBox="1"/>
          <p:nvPr/>
        </p:nvSpPr>
        <p:spPr>
          <a:xfrm>
            <a:off x="488300" y="4486550"/>
            <a:ext cx="1067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Severity 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High</a:t>
            </a:r>
            <a:endParaRPr sz="1000"/>
          </a:p>
        </p:txBody>
      </p:sp>
      <p:sp>
        <p:nvSpPr>
          <p:cNvPr id="282" name="Google Shape;282;p22"/>
          <p:cNvSpPr txBox="1"/>
          <p:nvPr/>
        </p:nvSpPr>
        <p:spPr>
          <a:xfrm>
            <a:off x="1402700" y="4486550"/>
            <a:ext cx="1067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Severity 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Medium</a:t>
            </a:r>
            <a:endParaRPr sz="1000"/>
          </a:p>
        </p:txBody>
      </p:sp>
      <p:sp>
        <p:nvSpPr>
          <p:cNvPr id="283" name="Google Shape;283;p22"/>
          <p:cNvSpPr/>
          <p:nvPr/>
        </p:nvSpPr>
        <p:spPr>
          <a:xfrm>
            <a:off x="2323900" y="4654550"/>
            <a:ext cx="165300" cy="119400"/>
          </a:xfrm>
          <a:prstGeom prst="triangl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2"/>
          <p:cNvSpPr txBox="1"/>
          <p:nvPr/>
        </p:nvSpPr>
        <p:spPr>
          <a:xfrm>
            <a:off x="2240900" y="4486550"/>
            <a:ext cx="1067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Severity 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Low</a:t>
            </a:r>
            <a:endParaRPr sz="1000"/>
          </a:p>
        </p:txBody>
      </p:sp>
      <p:sp>
        <p:nvSpPr>
          <p:cNvPr id="285" name="Google Shape;285;p22"/>
          <p:cNvSpPr/>
          <p:nvPr/>
        </p:nvSpPr>
        <p:spPr>
          <a:xfrm>
            <a:off x="6057700" y="2216150"/>
            <a:ext cx="165300" cy="1194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2"/>
          <p:cNvSpPr/>
          <p:nvPr/>
        </p:nvSpPr>
        <p:spPr>
          <a:xfrm>
            <a:off x="6210100" y="2368550"/>
            <a:ext cx="165300" cy="1194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2"/>
          <p:cNvSpPr/>
          <p:nvPr/>
        </p:nvSpPr>
        <p:spPr>
          <a:xfrm>
            <a:off x="3684050" y="2216150"/>
            <a:ext cx="165300" cy="1194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/>
          <p:nvPr/>
        </p:nvSpPr>
        <p:spPr>
          <a:xfrm>
            <a:off x="2704900" y="2368550"/>
            <a:ext cx="165300" cy="1194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2"/>
          <p:cNvSpPr/>
          <p:nvPr/>
        </p:nvSpPr>
        <p:spPr>
          <a:xfrm>
            <a:off x="2933500" y="2216150"/>
            <a:ext cx="165300" cy="1194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2"/>
          <p:cNvSpPr/>
          <p:nvPr/>
        </p:nvSpPr>
        <p:spPr>
          <a:xfrm>
            <a:off x="2704900" y="2901950"/>
            <a:ext cx="165300" cy="1194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2"/>
          <p:cNvSpPr/>
          <p:nvPr/>
        </p:nvSpPr>
        <p:spPr>
          <a:xfrm>
            <a:off x="5524300" y="2139950"/>
            <a:ext cx="165300" cy="1194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2"/>
          <p:cNvSpPr/>
          <p:nvPr/>
        </p:nvSpPr>
        <p:spPr>
          <a:xfrm>
            <a:off x="1169450" y="1377950"/>
            <a:ext cx="165300" cy="1194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Clip art,Line art,Line,Parallel,Circle,Symbol #251040 - Free Icon Library" id="293" name="Google Shape;29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8059" y="1353465"/>
            <a:ext cx="370850" cy="51044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2"/>
          <p:cNvSpPr txBox="1"/>
          <p:nvPr/>
        </p:nvSpPr>
        <p:spPr>
          <a:xfrm>
            <a:off x="686821" y="1941451"/>
            <a:ext cx="542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Person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p22"/>
          <p:cNvSpPr/>
          <p:nvPr/>
        </p:nvSpPr>
        <p:spPr>
          <a:xfrm>
            <a:off x="3074450" y="3054350"/>
            <a:ext cx="165300" cy="1194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2"/>
          <p:cNvSpPr/>
          <p:nvPr/>
        </p:nvSpPr>
        <p:spPr>
          <a:xfrm>
            <a:off x="3379250" y="3054350"/>
            <a:ext cx="165300" cy="1194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2"/>
          <p:cNvSpPr/>
          <p:nvPr/>
        </p:nvSpPr>
        <p:spPr>
          <a:xfrm>
            <a:off x="3760250" y="2978150"/>
            <a:ext cx="165300" cy="1194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3162100" y="1987550"/>
            <a:ext cx="165300" cy="1194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2"/>
          <p:cNvSpPr/>
          <p:nvPr/>
        </p:nvSpPr>
        <p:spPr>
          <a:xfrm>
            <a:off x="3303050" y="1987550"/>
            <a:ext cx="165300" cy="1194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2"/>
          <p:cNvSpPr/>
          <p:nvPr/>
        </p:nvSpPr>
        <p:spPr>
          <a:xfrm>
            <a:off x="3455450" y="1987550"/>
            <a:ext cx="165300" cy="1194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2"/>
          <p:cNvSpPr/>
          <p:nvPr/>
        </p:nvSpPr>
        <p:spPr>
          <a:xfrm>
            <a:off x="5524300" y="1987550"/>
            <a:ext cx="165300" cy="1194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2"/>
          <p:cNvSpPr/>
          <p:nvPr/>
        </p:nvSpPr>
        <p:spPr>
          <a:xfrm>
            <a:off x="5665250" y="1987550"/>
            <a:ext cx="165300" cy="1194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5817650" y="1987550"/>
            <a:ext cx="165300" cy="1194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2"/>
          <p:cNvSpPr/>
          <p:nvPr/>
        </p:nvSpPr>
        <p:spPr>
          <a:xfrm>
            <a:off x="2464850" y="3282950"/>
            <a:ext cx="165300" cy="1194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2"/>
          <p:cNvSpPr/>
          <p:nvPr/>
        </p:nvSpPr>
        <p:spPr>
          <a:xfrm>
            <a:off x="2617250" y="3282950"/>
            <a:ext cx="165300" cy="1194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2"/>
          <p:cNvSpPr/>
          <p:nvPr/>
        </p:nvSpPr>
        <p:spPr>
          <a:xfrm>
            <a:off x="2769650" y="3282950"/>
            <a:ext cx="165300" cy="1194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2"/>
          <p:cNvSpPr/>
          <p:nvPr/>
        </p:nvSpPr>
        <p:spPr>
          <a:xfrm>
            <a:off x="4522250" y="3282950"/>
            <a:ext cx="165300" cy="1194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4674650" y="3282950"/>
            <a:ext cx="165300" cy="1194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2"/>
          <p:cNvSpPr/>
          <p:nvPr/>
        </p:nvSpPr>
        <p:spPr>
          <a:xfrm>
            <a:off x="4827050" y="3282950"/>
            <a:ext cx="165300" cy="1194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2"/>
          <p:cNvSpPr/>
          <p:nvPr/>
        </p:nvSpPr>
        <p:spPr>
          <a:xfrm>
            <a:off x="3760250" y="3130550"/>
            <a:ext cx="165300" cy="119400"/>
          </a:xfrm>
          <a:prstGeom prst="triangl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2"/>
          <p:cNvSpPr/>
          <p:nvPr/>
        </p:nvSpPr>
        <p:spPr>
          <a:xfrm>
            <a:off x="3912650" y="3130550"/>
            <a:ext cx="165300" cy="119400"/>
          </a:xfrm>
          <a:prstGeom prst="triangl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2"/>
          <p:cNvSpPr/>
          <p:nvPr/>
        </p:nvSpPr>
        <p:spPr>
          <a:xfrm>
            <a:off x="4065050" y="3130550"/>
            <a:ext cx="165300" cy="119400"/>
          </a:xfrm>
          <a:prstGeom prst="triangl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4217450" y="3130550"/>
            <a:ext cx="165300" cy="119400"/>
          </a:xfrm>
          <a:prstGeom prst="triangl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2"/>
          <p:cNvSpPr/>
          <p:nvPr/>
        </p:nvSpPr>
        <p:spPr>
          <a:xfrm>
            <a:off x="3607850" y="3130550"/>
            <a:ext cx="165300" cy="119400"/>
          </a:xfrm>
          <a:prstGeom prst="triangl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2"/>
          <p:cNvSpPr/>
          <p:nvPr/>
        </p:nvSpPr>
        <p:spPr>
          <a:xfrm>
            <a:off x="6122450" y="3130550"/>
            <a:ext cx="165300" cy="119400"/>
          </a:xfrm>
          <a:prstGeom prst="triangl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2"/>
          <p:cNvSpPr/>
          <p:nvPr/>
        </p:nvSpPr>
        <p:spPr>
          <a:xfrm>
            <a:off x="6274850" y="3130550"/>
            <a:ext cx="165300" cy="119400"/>
          </a:xfrm>
          <a:prstGeom prst="triangl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2"/>
          <p:cNvSpPr/>
          <p:nvPr/>
        </p:nvSpPr>
        <p:spPr>
          <a:xfrm>
            <a:off x="6427250" y="3130550"/>
            <a:ext cx="165300" cy="119400"/>
          </a:xfrm>
          <a:prstGeom prst="triangl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6579650" y="3130550"/>
            <a:ext cx="165300" cy="119400"/>
          </a:xfrm>
          <a:prstGeom prst="triangl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2"/>
          <p:cNvSpPr/>
          <p:nvPr/>
        </p:nvSpPr>
        <p:spPr>
          <a:xfrm>
            <a:off x="5970050" y="3130550"/>
            <a:ext cx="165300" cy="119400"/>
          </a:xfrm>
          <a:prstGeom prst="triangl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2"/>
          <p:cNvSpPr txBox="1"/>
          <p:nvPr/>
        </p:nvSpPr>
        <p:spPr>
          <a:xfrm>
            <a:off x="8809575" y="4792775"/>
            <a:ext cx="226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8</a:t>
            </a:r>
            <a:endParaRPr sz="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